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Lst>
  <p:sldSz cy="5143500" cx="9144000"/>
  <p:notesSz cx="6858000" cy="9144000"/>
  <p:embeddedFontLst>
    <p:embeddedFont>
      <p:font typeface="Anton"/>
      <p:regular r:id="rId101"/>
    </p:embeddedFont>
    <p:embeddedFont>
      <p:font typeface="Lato"/>
      <p:regular r:id="rId102"/>
      <p:bold r:id="rId103"/>
      <p:italic r:id="rId104"/>
      <p:boldItalic r:id="rId105"/>
    </p:embeddedFont>
    <p:embeddedFont>
      <p:font typeface="Didact Gothic"/>
      <p:regular r:id="rId106"/>
    </p:embeddedFont>
    <p:embeddedFont>
      <p:font typeface="Helvetica Neue"/>
      <p:regular r:id="rId107"/>
      <p:bold r:id="rId108"/>
      <p:italic r:id="rId109"/>
      <p:boldItalic r:id="rId110"/>
    </p:embeddedFont>
    <p:embeddedFont>
      <p:font typeface="Helvetica Neue Light"/>
      <p:regular r:id="rId111"/>
      <p:bold r:id="rId112"/>
      <p:italic r:id="rId113"/>
      <p:boldItalic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FAF6B19-423D-44AB-9575-2CFC8DA42AE7}">
  <a:tblStyle styleId="{1FAF6B19-423D-44AB-9575-2CFC8DA42AE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51889E2-5CA2-4D0C-985C-2C9DC7DDEBD6}"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HelveticaNeue-regular.fntdata"/><Relationship Id="rId106" Type="http://schemas.openxmlformats.org/officeDocument/2006/relationships/font" Target="fonts/DidactGothic-regular.fntdata"/><Relationship Id="rId105" Type="http://schemas.openxmlformats.org/officeDocument/2006/relationships/font" Target="fonts/Lato-boldItalic.fntdata"/><Relationship Id="rId104" Type="http://schemas.openxmlformats.org/officeDocument/2006/relationships/font" Target="fonts/Lato-italic.fntdata"/><Relationship Id="rId109" Type="http://schemas.openxmlformats.org/officeDocument/2006/relationships/font" Target="fonts/HelveticaNeue-italic.fntdata"/><Relationship Id="rId108" Type="http://schemas.openxmlformats.org/officeDocument/2006/relationships/font" Target="fonts/HelveticaNeue-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Lato-bold.fntdata"/><Relationship Id="rId102" Type="http://schemas.openxmlformats.org/officeDocument/2006/relationships/font" Target="fonts/Lato-regular.fntdata"/><Relationship Id="rId101" Type="http://schemas.openxmlformats.org/officeDocument/2006/relationships/font" Target="fonts/Anton-regular.fntdata"/><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110" Type="http://schemas.openxmlformats.org/officeDocument/2006/relationships/font" Target="fonts/HelveticaNeue-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HelveticaNeueLight-boldItalic.fntdata"/><Relationship Id="rId18" Type="http://schemas.openxmlformats.org/officeDocument/2006/relationships/slide" Target="slides/slide11.xml"/><Relationship Id="rId113" Type="http://schemas.openxmlformats.org/officeDocument/2006/relationships/font" Target="fonts/HelveticaNeueLight-italic.fntdata"/><Relationship Id="rId112" Type="http://schemas.openxmlformats.org/officeDocument/2006/relationships/font" Target="fonts/HelveticaNeueLight-bold.fntdata"/><Relationship Id="rId111" Type="http://schemas.openxmlformats.org/officeDocument/2006/relationships/font" Target="fonts/HelveticaNeueLight-regular.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Obligatoria siempre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challenges genéricos.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las subsiguientes slides de challenges genéricos.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slides de imagen completa.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los subtemas de un módulo.</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los subtemas de un módulo.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los subtemas de un módulo.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siempre.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Portada de Material Ampliado</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s-419">
                <a:solidFill>
                  <a:schemeClr val="dk1"/>
                </a:solidFill>
              </a:rPr>
              <a:t>Enviar el contenido a integrar a </a:t>
            </a:r>
            <a:r>
              <a:rPr lang="es-419" u="sng">
                <a:solidFill>
                  <a:schemeClr val="hlink"/>
                </a:solidFill>
                <a:hlinkClick r:id="rId2"/>
              </a:rPr>
              <a:t>contenidos@coderhouse.com</a:t>
            </a:r>
            <a:r>
              <a:rPr lang="es-419">
                <a:solidFill>
                  <a:schemeClr val="dk1"/>
                </a:solidFill>
              </a:rPr>
              <a:t> para que lo podamos incluir en el Repositorio.</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edd0405e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edd0405e0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edd0405e0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edd0405e01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Obligatoria siempre</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challenges genéricos.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las subsiguientes slides de challenges genéricos.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desafíos entregables. Editar el número con el número de desafío correspondiente..</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siempre. Completar el resumen con palabras claves de lo visto.</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siempre.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12.png"/><Relationship Id="rId6"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39.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stackblitz.com/" TargetMode="External"/><Relationship Id="rId4" Type="http://schemas.openxmlformats.org/officeDocument/2006/relationships/image" Target="../media/image4.png"/><Relationship Id="rId5"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png"/><Relationship Id="rId4" Type="http://schemas.openxmlformats.org/officeDocument/2006/relationships/hyperlink" Target="https://reactjs.org/blog/2018/03/27/update-on-async-rendering.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png"/><Relationship Id="rId4" Type="http://schemas.openxmlformats.org/officeDocument/2006/relationships/image" Target="../media/image39.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png"/><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png"/><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8.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36.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hyperlink" Target="https://es.reactjs.org/docs/react-component.html" TargetMode="External"/><Relationship Id="rId4" Type="http://schemas.openxmlformats.org/officeDocument/2006/relationships/hyperlink" Target="https://reactjs.org/blog/2018/03/27/update-on-async-rendering.html" TargetMode="External"/><Relationship Id="rId5" Type="http://schemas.openxmlformats.org/officeDocument/2006/relationships/image" Target="../media/image4.png"/><Relationship Id="rId6" Type="http://schemas.openxmlformats.org/officeDocument/2006/relationships/image" Target="../media/image30.png"/><Relationship Id="rId7"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s://plataforma.coderhouse.com/desarrollo-profesional" TargetMode="External"/><Relationship Id="rId4" Type="http://schemas.openxmlformats.org/officeDocument/2006/relationships/hyperlink" Target="https://plataforma.coderhouse.com/desarrollo-profesional" TargetMode="External"/><Relationship Id="rId5"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png"/><Relationship Id="rId4" Type="http://schemas.openxmlformats.org/officeDocument/2006/relationships/image" Target="../media/image1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png"/><Relationship Id="rId4" Type="http://schemas.openxmlformats.org/officeDocument/2006/relationships/image" Target="../media/image4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png"/><Relationship Id="rId4" Type="http://schemas.openxmlformats.org/officeDocument/2006/relationships/image" Target="../media/image3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3.png"/><Relationship Id="rId4" Type="http://schemas.openxmlformats.org/officeDocument/2006/relationships/image" Target="../media/image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3.png"/><Relationship Id="rId4" Type="http://schemas.openxmlformats.org/officeDocument/2006/relationships/image" Target="../media/image3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3.png"/><Relationship Id="rId4" Type="http://schemas.openxmlformats.org/officeDocument/2006/relationships/image" Target="../media/image5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3.png"/><Relationship Id="rId4"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png"/><Relationship Id="rId4" Type="http://schemas.openxmlformats.org/officeDocument/2006/relationships/image" Target="../media/image5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png"/><Relationship Id="rId4" Type="http://schemas.openxmlformats.org/officeDocument/2006/relationships/image" Target="../media/image39.gi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3.png"/><Relationship Id="rId4" Type="http://schemas.openxmlformats.org/officeDocument/2006/relationships/image" Target="../media/image4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hyperlink" Target="https://jsbin.com/" TargetMode="External"/><Relationship Id="rId4" Type="http://schemas.openxmlformats.org/officeDocument/2006/relationships/image" Target="../media/image4.png"/><Relationship Id="rId5" Type="http://schemas.openxmlformats.org/officeDocument/2006/relationships/image" Target="../media/image1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hyperlink" Target="https://jsbin.com/" TargetMode="External"/><Relationship Id="rId4" Type="http://schemas.openxmlformats.org/officeDocument/2006/relationships/image" Target="../media/image4.png"/><Relationship Id="rId5" Type="http://schemas.openxmlformats.org/officeDocument/2006/relationships/image" Target="../media/image2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3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3.pn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3.png"/><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3.png"/><Relationship Id="rId4" Type="http://schemas.openxmlformats.org/officeDocument/2006/relationships/image" Target="../media/image5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3.png"/><Relationship Id="rId4" Type="http://schemas.openxmlformats.org/officeDocument/2006/relationships/image" Target="../media/image39.gi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3.png"/><Relationship Id="rId4"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3.png"/><Relationship Id="rId4" Type="http://schemas.openxmlformats.org/officeDocument/2006/relationships/image" Target="../media/image4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3.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3.png"/><Relationship Id="rId4" Type="http://schemas.openxmlformats.org/officeDocument/2006/relationships/image" Target="../media/image5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3.png"/><Relationship Id="rId4" Type="http://schemas.openxmlformats.org/officeDocument/2006/relationships/image" Target="../media/image51.png"/><Relationship Id="rId5" Type="http://schemas.openxmlformats.org/officeDocument/2006/relationships/image" Target="../media/image54.png"/><Relationship Id="rId6" Type="http://schemas.openxmlformats.org/officeDocument/2006/relationships/image" Target="../media/image4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3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38.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COMPONENTES AVANZADOS</a:t>
            </a:r>
            <a:endParaRPr b="0" i="1" sz="3600" u="none" cap="none" strike="noStrike">
              <a:solidFill>
                <a:srgbClr val="121212"/>
              </a:solidFill>
              <a:latin typeface="Anton"/>
              <a:ea typeface="Anton"/>
              <a:cs typeface="Anton"/>
              <a:sym typeface="Anton"/>
            </a:endParaRPr>
          </a:p>
        </p:txBody>
      </p:sp>
      <p:sp>
        <p:nvSpPr>
          <p:cNvPr id="60" name="Google Shape;60;p1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61" name="Google Shape;61;p15"/>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419" sz="2000" u="none" cap="none" strike="noStrike">
                <a:solidFill>
                  <a:srgbClr val="121212"/>
                </a:solidFill>
                <a:latin typeface="Helvetica Neue"/>
                <a:ea typeface="Helvetica Neue"/>
                <a:cs typeface="Helvetica Neue"/>
                <a:sym typeface="Helvetica Neue"/>
              </a:rPr>
              <a:t>     Clase 03. </a:t>
            </a:r>
            <a:r>
              <a:rPr b="0" i="0" lang="es-419" sz="2000" u="none" cap="none" strike="noStrike">
                <a:solidFill>
                  <a:srgbClr val="121212"/>
                </a:solidFill>
                <a:latin typeface="Helvetica Neue Light"/>
                <a:ea typeface="Helvetica Neue Light"/>
                <a:cs typeface="Helvetica Neue Light"/>
                <a:sym typeface="Helvetica Neue Light"/>
              </a:rPr>
              <a:t> REACT JS</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6" name="Google Shape;126;p24"/>
          <p:cNvSpPr txBox="1"/>
          <p:nvPr/>
        </p:nvSpPr>
        <p:spPr>
          <a:xfrm>
            <a:off x="722125" y="589600"/>
            <a:ext cx="4395300" cy="150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Si le agregamos children en el JSX...</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127" name="Google Shape;127;p24"/>
          <p:cNvPicPr preferRelativeResize="0"/>
          <p:nvPr/>
        </p:nvPicPr>
        <p:blipFill rotWithShape="1">
          <a:blip r:embed="rId4">
            <a:alphaModFix/>
          </a:blip>
          <a:srcRect b="0" l="0" r="0" t="0"/>
          <a:stretch/>
        </p:blipFill>
        <p:spPr>
          <a:xfrm>
            <a:off x="722126" y="1722684"/>
            <a:ext cx="4182001" cy="2449791"/>
          </a:xfrm>
          <a:prstGeom prst="rect">
            <a:avLst/>
          </a:prstGeom>
          <a:noFill/>
          <a:ln>
            <a:noFill/>
          </a:ln>
        </p:spPr>
      </p:pic>
      <p:sp>
        <p:nvSpPr>
          <p:cNvPr id="128" name="Google Shape;128;p24"/>
          <p:cNvSpPr txBox="1"/>
          <p:nvPr/>
        </p:nvSpPr>
        <p:spPr>
          <a:xfrm>
            <a:off x="5085775" y="1070725"/>
            <a:ext cx="3522600" cy="358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Los inyecta </a:t>
            </a:r>
            <a:r>
              <a:rPr b="1" i="0" lang="es-419" sz="2000" u="none" cap="none" strike="noStrike">
                <a:solidFill>
                  <a:schemeClr val="dk1"/>
                </a:solidFill>
                <a:highlight>
                  <a:schemeClr val="lt1"/>
                </a:highlight>
                <a:latin typeface="Helvetica Neue"/>
                <a:ea typeface="Helvetica Neue"/>
                <a:cs typeface="Helvetica Neue"/>
                <a:sym typeface="Helvetica Neue"/>
              </a:rPr>
              <a:t>como objeto</a:t>
            </a: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 si es único o </a:t>
            </a:r>
            <a:r>
              <a:rPr b="1" i="0" lang="es-419" sz="2000" u="none" cap="none" strike="noStrike">
                <a:solidFill>
                  <a:schemeClr val="dk1"/>
                </a:solidFill>
                <a:highlight>
                  <a:schemeClr val="lt1"/>
                </a:highlight>
                <a:latin typeface="Helvetica Neue"/>
                <a:ea typeface="Helvetica Neue"/>
                <a:cs typeface="Helvetica Neue"/>
                <a:sym typeface="Helvetica Neue"/>
              </a:rPr>
              <a:t>como array </a:t>
            </a: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si son muchos.</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b="1" i="0" lang="es-419" sz="2000" u="none" cap="none" strike="noStrike">
                <a:solidFill>
                  <a:schemeClr val="dk1"/>
                </a:solidFill>
                <a:highlight>
                  <a:schemeClr val="lt1"/>
                </a:highlight>
                <a:latin typeface="Helvetica Neue"/>
                <a:ea typeface="Helvetica Neue"/>
                <a:cs typeface="Helvetica Neue"/>
                <a:sym typeface="Helvetica Neue"/>
              </a:rPr>
              <a:t>Tener cuidado</a:t>
            </a: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 para evitar errores del tipo </a:t>
            </a:r>
            <a:r>
              <a:rPr b="1" i="0" lang="es-419" sz="2000" u="none" cap="none" strike="noStrike">
                <a:solidFill>
                  <a:schemeClr val="dk1"/>
                </a:solidFill>
                <a:highlight>
                  <a:schemeClr val="lt1"/>
                </a:highlight>
                <a:latin typeface="Helvetica Neue"/>
                <a:ea typeface="Helvetica Neue"/>
                <a:cs typeface="Helvetica Neue"/>
                <a:sym typeface="Helvetica Neue"/>
              </a:rPr>
              <a:t>children[0]</a:t>
            </a: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a:t>
            </a:r>
            <a:r>
              <a:rPr b="1" i="0" lang="es-419" sz="2000" u="none" cap="none" strike="noStrike">
                <a:solidFill>
                  <a:schemeClr val="dk1"/>
                </a:solidFill>
                <a:highlight>
                  <a:schemeClr val="lt1"/>
                </a:highlight>
                <a:latin typeface="Helvetica Neue"/>
                <a:ea typeface="Helvetica Neue"/>
                <a:cs typeface="Helvetica Neue"/>
                <a:sym typeface="Helvetica Neue"/>
              </a:rPr>
              <a:t> </a:t>
            </a: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si espero un grupo de children y </a:t>
            </a:r>
            <a:r>
              <a:rPr b="1" i="0" lang="es-419" sz="2000" u="none" cap="none" strike="noStrike">
                <a:solidFill>
                  <a:schemeClr val="dk1"/>
                </a:solidFill>
                <a:highlight>
                  <a:schemeClr val="lt1"/>
                </a:highlight>
                <a:latin typeface="Helvetica Neue"/>
                <a:ea typeface="Helvetica Neue"/>
                <a:cs typeface="Helvetica Neue"/>
                <a:sym typeface="Helvetica Neue"/>
              </a:rPr>
              <a:t>viene uno solo</a:t>
            </a: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 cuando hay un único child de tipo object.</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129" name="Google Shape;129;p24"/>
          <p:cNvSpPr txBox="1"/>
          <p:nvPr/>
        </p:nvSpPr>
        <p:spPr>
          <a:xfrm>
            <a:off x="1537950" y="477150"/>
            <a:ext cx="60681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PROPS: RELACIÓN DE CHILDREN Y PROPS</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nvSpPr>
        <p:spPr>
          <a:xfrm>
            <a:off x="4630725" y="1412575"/>
            <a:ext cx="4035000" cy="289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Podemos usarlo en otro componente sin que, como en este caso, </a:t>
            </a:r>
            <a:r>
              <a:rPr b="1" i="0" lang="es-419" sz="2000" u="none" cap="none" strike="noStrike">
                <a:solidFill>
                  <a:schemeClr val="dk1"/>
                </a:solidFill>
                <a:highlight>
                  <a:schemeClr val="lt1"/>
                </a:highlight>
                <a:latin typeface="Helvetica Neue"/>
                <a:ea typeface="Helvetica Neue"/>
                <a:cs typeface="Helvetica Neue"/>
                <a:sym typeface="Helvetica Neue"/>
              </a:rPr>
              <a:t>SuperForm</a:t>
            </a: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 sepa realmente la implementación del render prop.</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b="0" i="1" lang="es-419" sz="2000" u="none" cap="none" strike="noStrike">
                <a:solidFill>
                  <a:schemeClr val="dk1"/>
                </a:solidFill>
                <a:highlight>
                  <a:schemeClr val="lt1"/>
                </a:highlight>
                <a:latin typeface="Helvetica Neue Light"/>
                <a:ea typeface="Helvetica Neue Light"/>
                <a:cs typeface="Helvetica Neue Light"/>
                <a:sym typeface="Helvetica Neue Light"/>
              </a:rPr>
              <a:t>No es obligatorio usar el nombre </a:t>
            </a:r>
            <a:r>
              <a:rPr b="1" i="1" lang="es-419" sz="2000" u="none" cap="none" strike="noStrike">
                <a:solidFill>
                  <a:schemeClr val="dk1"/>
                </a:solidFill>
                <a:highlight>
                  <a:schemeClr val="lt1"/>
                </a:highlight>
                <a:latin typeface="Helvetica Neue"/>
                <a:ea typeface="Helvetica Neue"/>
                <a:cs typeface="Helvetica Neue"/>
                <a:sym typeface="Helvetica Neue"/>
              </a:rPr>
              <a:t>render</a:t>
            </a:r>
            <a:r>
              <a:rPr b="0" i="1" lang="es-419" sz="2000" u="none" cap="none" strike="noStrike">
                <a:solidFill>
                  <a:schemeClr val="dk1"/>
                </a:solidFill>
                <a:highlight>
                  <a:schemeClr val="lt1"/>
                </a:highlight>
                <a:latin typeface="Helvetica Neue Light"/>
                <a:ea typeface="Helvetica Neue Light"/>
                <a:cs typeface="Helvetica Neue Light"/>
                <a:sym typeface="Helvetica Neue Light"/>
              </a:rPr>
              <a:t> como está en este ejemplo.</a:t>
            </a:r>
            <a:endParaRPr b="0" i="1"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135" name="Google Shape;135;p2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36" name="Google Shape;136;p25"/>
          <p:cNvSpPr txBox="1"/>
          <p:nvPr/>
        </p:nvSpPr>
        <p:spPr>
          <a:xfrm>
            <a:off x="182775" y="912675"/>
            <a:ext cx="5295900" cy="150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Si pasamos un componente por prop...</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137" name="Google Shape;137;p25"/>
          <p:cNvPicPr preferRelativeResize="0"/>
          <p:nvPr/>
        </p:nvPicPr>
        <p:blipFill rotWithShape="1">
          <a:blip r:embed="rId4">
            <a:alphaModFix/>
          </a:blip>
          <a:srcRect b="0" l="0" r="0" t="0"/>
          <a:stretch/>
        </p:blipFill>
        <p:spPr>
          <a:xfrm>
            <a:off x="262075" y="1900325"/>
            <a:ext cx="4133199" cy="2543949"/>
          </a:xfrm>
          <a:prstGeom prst="rect">
            <a:avLst/>
          </a:prstGeom>
          <a:noFill/>
          <a:ln>
            <a:noFill/>
          </a:ln>
        </p:spPr>
      </p:pic>
      <p:pic>
        <p:nvPicPr>
          <p:cNvPr id="138" name="Google Shape;138;p25"/>
          <p:cNvPicPr preferRelativeResize="0"/>
          <p:nvPr/>
        </p:nvPicPr>
        <p:blipFill rotWithShape="1">
          <a:blip r:embed="rId5">
            <a:alphaModFix/>
          </a:blip>
          <a:srcRect b="0" l="0" r="0" t="0"/>
          <a:stretch/>
        </p:blipFill>
        <p:spPr>
          <a:xfrm>
            <a:off x="1310650" y="2949750"/>
            <a:ext cx="1186525" cy="152400"/>
          </a:xfrm>
          <a:prstGeom prst="rect">
            <a:avLst/>
          </a:prstGeom>
          <a:noFill/>
          <a:ln>
            <a:noFill/>
          </a:ln>
        </p:spPr>
      </p:pic>
      <p:sp>
        <p:nvSpPr>
          <p:cNvPr id="139" name="Google Shape;139;p25"/>
          <p:cNvSpPr txBox="1"/>
          <p:nvPr/>
        </p:nvSpPr>
        <p:spPr>
          <a:xfrm>
            <a:off x="1537950" y="477150"/>
            <a:ext cx="60681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PROPS: RENDER PROPS</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43" name="Shape 143"/>
        <p:cNvGrpSpPr/>
        <p:nvPr/>
      </p:nvGrpSpPr>
      <p:grpSpPr>
        <a:xfrm>
          <a:off x="0" y="0"/>
          <a:ext cx="0" cy="0"/>
          <a:chOff x="0" y="0"/>
          <a:chExt cx="0" cy="0"/>
        </a:xfrm>
      </p:grpSpPr>
      <p:sp>
        <p:nvSpPr>
          <p:cNvPr id="144" name="Google Shape;144;p26"/>
          <p:cNvSpPr txBox="1"/>
          <p:nvPr/>
        </p:nvSpPr>
        <p:spPr>
          <a:xfrm>
            <a:off x="2026350" y="2077200"/>
            <a:ext cx="5091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ESTADO/STATE: CLASS BASED </a:t>
            </a:r>
            <a:endParaRPr b="0" i="1" sz="3600" u="none" cap="none" strike="noStrike">
              <a:solidFill>
                <a:srgbClr val="000000"/>
              </a:solidFill>
              <a:latin typeface="Anton"/>
              <a:ea typeface="Anton"/>
              <a:cs typeface="Anton"/>
              <a:sym typeface="Anton"/>
            </a:endParaRPr>
          </a:p>
        </p:txBody>
      </p:sp>
      <p:pic>
        <p:nvPicPr>
          <p:cNvPr id="145" name="Google Shape;145;p26"/>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nvSpPr>
        <p:spPr>
          <a:xfrm>
            <a:off x="402575" y="1270800"/>
            <a:ext cx="2675400" cy="2601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2100" u="none" cap="none" strike="noStrike">
                <a:solidFill>
                  <a:srgbClr val="202122"/>
                </a:solidFill>
                <a:highlight>
                  <a:schemeClr val="lt1"/>
                </a:highlight>
                <a:latin typeface="Helvetica Neue Light"/>
                <a:ea typeface="Helvetica Neue Light"/>
                <a:cs typeface="Helvetica Neue Light"/>
                <a:sym typeface="Helvetica Neue Light"/>
              </a:rPr>
              <a:t>El estado en las clases era “</a:t>
            </a:r>
            <a:r>
              <a:rPr b="0" i="1" lang="es-419" sz="2100" u="none" cap="none" strike="noStrike">
                <a:solidFill>
                  <a:srgbClr val="202122"/>
                </a:solidFill>
                <a:highlight>
                  <a:schemeClr val="lt1"/>
                </a:highlight>
                <a:latin typeface="Helvetica Neue Light"/>
                <a:ea typeface="Helvetica Neue Light"/>
                <a:cs typeface="Helvetica Neue Light"/>
                <a:sym typeface="Helvetica Neue Light"/>
              </a:rPr>
              <a:t>más simple</a:t>
            </a:r>
            <a:r>
              <a:rPr b="0" i="0" lang="es-419" sz="2100" u="none" cap="none" strike="noStrike">
                <a:solidFill>
                  <a:srgbClr val="202122"/>
                </a:solidFill>
                <a:highlight>
                  <a:schemeClr val="lt1"/>
                </a:highlight>
                <a:latin typeface="Helvetica Neue Light"/>
                <a:ea typeface="Helvetica Neue Light"/>
                <a:cs typeface="Helvetica Neue Light"/>
                <a:sym typeface="Helvetica Neue Light"/>
              </a:rPr>
              <a:t>” de mantener, porque las clases en sí tienen un contexto propio (this.state) persistente.</a:t>
            </a:r>
            <a:endParaRPr b="0" i="0" sz="2100" u="none" cap="none" strike="noStrike">
              <a:solidFill>
                <a:srgbClr val="202122"/>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202122"/>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202122"/>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202122"/>
              </a:solidFill>
              <a:highlight>
                <a:srgbClr val="FFFFFF"/>
              </a:highlight>
              <a:latin typeface="Didact Gothic"/>
              <a:ea typeface="Didact Gothic"/>
              <a:cs typeface="Didact Gothic"/>
              <a:sym typeface="Didact Gothic"/>
            </a:endParaRPr>
          </a:p>
        </p:txBody>
      </p:sp>
      <p:graphicFrame>
        <p:nvGraphicFramePr>
          <p:cNvPr id="151" name="Google Shape;151;p27"/>
          <p:cNvGraphicFramePr/>
          <p:nvPr/>
        </p:nvGraphicFramePr>
        <p:xfrm>
          <a:off x="3417863" y="979263"/>
          <a:ext cx="3000000" cy="3000000"/>
        </p:xfrm>
        <a:graphic>
          <a:graphicData uri="http://schemas.openxmlformats.org/drawingml/2006/table">
            <a:tbl>
              <a:tblPr>
                <a:noFill/>
                <a:tableStyleId>{1FAF6B19-423D-44AB-9575-2CFC8DA42AE7}</a:tableStyleId>
              </a:tblPr>
              <a:tblGrid>
                <a:gridCol w="5310775"/>
              </a:tblGrid>
              <a:tr h="554700">
                <a:tc>
                  <a:txBody>
                    <a:bodyPr/>
                    <a:lstStyle/>
                    <a:p>
                      <a:pPr indent="0" lvl="0" marL="0" marR="0" rtl="0" algn="l">
                        <a:lnSpc>
                          <a:spcPct val="100000"/>
                        </a:lnSpc>
                        <a:spcBef>
                          <a:spcPts val="0"/>
                        </a:spcBef>
                        <a:spcAft>
                          <a:spcPts val="0"/>
                        </a:spcAft>
                        <a:buClr>
                          <a:srgbClr val="000000"/>
                        </a:buClr>
                        <a:buSzPts val="1900"/>
                        <a:buFont typeface="Arial"/>
                        <a:buNone/>
                      </a:pPr>
                      <a:r>
                        <a:rPr b="1" lang="es-419" sz="1900" u="none" cap="none" strike="noStrike">
                          <a:latin typeface="Helvetica Neue"/>
                          <a:ea typeface="Helvetica Neue"/>
                          <a:cs typeface="Helvetica Neue"/>
                          <a:sym typeface="Helvetica Neue"/>
                        </a:rPr>
                        <a:t>Class</a:t>
                      </a:r>
                      <a:r>
                        <a:rPr lang="es-419" sz="1900" u="none" cap="none" strike="noStrike">
                          <a:latin typeface="Helvetica Neue Light"/>
                          <a:ea typeface="Helvetica Neue Light"/>
                          <a:cs typeface="Helvetica Neue Light"/>
                          <a:sym typeface="Helvetica Neue Light"/>
                        </a:rPr>
                        <a:t> based components</a:t>
                      </a:r>
                      <a:endParaRPr sz="19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300"/>
                        <a:buFont typeface="Arial"/>
                        <a:buNone/>
                      </a:pPr>
                      <a:r>
                        <a:rPr lang="es-419" sz="1300" u="none" cap="none" strike="noStrike">
                          <a:latin typeface="Helvetica Neue Light"/>
                          <a:ea typeface="Helvetica Neue Light"/>
                          <a:cs typeface="Helvetica Neue Light"/>
                          <a:sym typeface="Helvetica Neue Light"/>
                        </a:rPr>
                        <a:t>componentes basados en clases</a:t>
                      </a:r>
                      <a:endParaRPr sz="1300" u="none" cap="none" strike="noStrike">
                        <a:latin typeface="Helvetica Neue Light"/>
                        <a:ea typeface="Helvetica Neue Light"/>
                        <a:cs typeface="Helvetica Neue Light"/>
                        <a:sym typeface="Helvetica Neue Light"/>
                      </a:endParaRPr>
                    </a:p>
                  </a:txBody>
                  <a:tcPr marT="91425" marB="91425" marR="91425" marL="91425"/>
                </a:tc>
              </a:tr>
            </a:tbl>
          </a:graphicData>
        </a:graphic>
      </p:graphicFrame>
      <p:pic>
        <p:nvPicPr>
          <p:cNvPr id="152" name="Google Shape;152;p27"/>
          <p:cNvPicPr preferRelativeResize="0"/>
          <p:nvPr/>
        </p:nvPicPr>
        <p:blipFill rotWithShape="1">
          <a:blip r:embed="rId3">
            <a:alphaModFix/>
          </a:blip>
          <a:srcRect b="0" l="0" r="0" t="0"/>
          <a:stretch/>
        </p:blipFill>
        <p:spPr>
          <a:xfrm>
            <a:off x="3468538" y="1674713"/>
            <a:ext cx="5157984" cy="2489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nvSpPr>
        <p:spPr>
          <a:xfrm>
            <a:off x="402575" y="1030100"/>
            <a:ext cx="2675400" cy="3407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s-419" sz="2100" u="none" cap="none" strike="noStrike">
                <a:solidFill>
                  <a:srgbClr val="202122"/>
                </a:solidFill>
                <a:highlight>
                  <a:schemeClr val="lt1"/>
                </a:highlight>
                <a:latin typeface="Helvetica Neue Light"/>
                <a:ea typeface="Helvetica Neue Light"/>
                <a:cs typeface="Helvetica Neue Light"/>
                <a:sym typeface="Helvetica Neue Light"/>
              </a:rPr>
              <a:t>Utilizando </a:t>
            </a:r>
            <a:r>
              <a:rPr b="1" i="0" lang="es-419" sz="2100" u="none" cap="none" strike="noStrike">
                <a:solidFill>
                  <a:srgbClr val="202122"/>
                </a:solidFill>
                <a:highlight>
                  <a:schemeClr val="lt1"/>
                </a:highlight>
                <a:latin typeface="Helvetica Neue"/>
                <a:ea typeface="Helvetica Neue"/>
                <a:cs typeface="Helvetica Neue"/>
                <a:sym typeface="Helvetica Neue"/>
              </a:rPr>
              <a:t>this.setState</a:t>
            </a:r>
            <a:r>
              <a:rPr b="0" i="0" lang="es-419" sz="2100" u="none" cap="none" strike="noStrike">
                <a:solidFill>
                  <a:srgbClr val="202122"/>
                </a:solidFill>
                <a:highlight>
                  <a:schemeClr val="lt1"/>
                </a:highlight>
                <a:latin typeface="Helvetica Neue Light"/>
                <a:ea typeface="Helvetica Neue Light"/>
                <a:cs typeface="Helvetica Neue Light"/>
                <a:sym typeface="Helvetica Neue Light"/>
              </a:rPr>
              <a:t> se podía guardar en </a:t>
            </a:r>
            <a:r>
              <a:rPr b="1" i="0" lang="es-419" sz="2100" u="none" cap="none" strike="noStrike">
                <a:solidFill>
                  <a:srgbClr val="202122"/>
                </a:solidFill>
                <a:highlight>
                  <a:schemeClr val="lt1"/>
                </a:highlight>
                <a:latin typeface="Helvetica Neue"/>
                <a:ea typeface="Helvetica Neue"/>
                <a:cs typeface="Helvetica Neue"/>
                <a:sym typeface="Helvetica Neue"/>
              </a:rPr>
              <a:t>this.state</a:t>
            </a:r>
            <a:r>
              <a:rPr b="0" i="0" lang="es-419" sz="2100" u="none" cap="none" strike="noStrike">
                <a:solidFill>
                  <a:srgbClr val="202122"/>
                </a:solidFill>
                <a:highlight>
                  <a:schemeClr val="lt1"/>
                </a:highlight>
                <a:latin typeface="Helvetica Neue Light"/>
                <a:ea typeface="Helvetica Neue Light"/>
                <a:cs typeface="Helvetica Neue Light"/>
                <a:sym typeface="Helvetica Neue Light"/>
              </a:rPr>
              <a:t>, que persiste entre renders, porque la clase se crea al montar y se destruye al desmontar. </a:t>
            </a:r>
            <a:endParaRPr b="0" i="0" sz="2000" u="none" cap="none" strike="noStrike">
              <a:solidFill>
                <a:srgbClr val="202122"/>
              </a:solidFill>
              <a:highlight>
                <a:srgbClr val="FFFFFF"/>
              </a:highlight>
              <a:latin typeface="Didact Gothic"/>
              <a:ea typeface="Didact Gothic"/>
              <a:cs typeface="Didact Gothic"/>
              <a:sym typeface="Didact Gothic"/>
            </a:endParaRPr>
          </a:p>
        </p:txBody>
      </p:sp>
      <p:graphicFrame>
        <p:nvGraphicFramePr>
          <p:cNvPr id="158" name="Google Shape;158;p28"/>
          <p:cNvGraphicFramePr/>
          <p:nvPr/>
        </p:nvGraphicFramePr>
        <p:xfrm>
          <a:off x="3417863" y="979263"/>
          <a:ext cx="3000000" cy="3000000"/>
        </p:xfrm>
        <a:graphic>
          <a:graphicData uri="http://schemas.openxmlformats.org/drawingml/2006/table">
            <a:tbl>
              <a:tblPr>
                <a:noFill/>
                <a:tableStyleId>{1FAF6B19-423D-44AB-9575-2CFC8DA42AE7}</a:tableStyleId>
              </a:tblPr>
              <a:tblGrid>
                <a:gridCol w="5310775"/>
              </a:tblGrid>
              <a:tr h="554700">
                <a:tc>
                  <a:txBody>
                    <a:bodyPr/>
                    <a:lstStyle/>
                    <a:p>
                      <a:pPr indent="0" lvl="0" marL="0" marR="0" rtl="0" algn="l">
                        <a:lnSpc>
                          <a:spcPct val="100000"/>
                        </a:lnSpc>
                        <a:spcBef>
                          <a:spcPts val="0"/>
                        </a:spcBef>
                        <a:spcAft>
                          <a:spcPts val="0"/>
                        </a:spcAft>
                        <a:buClr>
                          <a:srgbClr val="000000"/>
                        </a:buClr>
                        <a:buSzPts val="1900"/>
                        <a:buFont typeface="Arial"/>
                        <a:buNone/>
                      </a:pPr>
                      <a:r>
                        <a:rPr b="1" lang="es-419" sz="1900" u="none" cap="none" strike="noStrike">
                          <a:latin typeface="Helvetica Neue"/>
                          <a:ea typeface="Helvetica Neue"/>
                          <a:cs typeface="Helvetica Neue"/>
                          <a:sym typeface="Helvetica Neue"/>
                        </a:rPr>
                        <a:t>Class</a:t>
                      </a:r>
                      <a:r>
                        <a:rPr lang="es-419" sz="1900" u="none" cap="none" strike="noStrike">
                          <a:latin typeface="Helvetica Neue Light"/>
                          <a:ea typeface="Helvetica Neue Light"/>
                          <a:cs typeface="Helvetica Neue Light"/>
                          <a:sym typeface="Helvetica Neue Light"/>
                        </a:rPr>
                        <a:t> based components</a:t>
                      </a:r>
                      <a:endParaRPr sz="19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300"/>
                        <a:buFont typeface="Arial"/>
                        <a:buNone/>
                      </a:pPr>
                      <a:r>
                        <a:rPr lang="es-419" sz="1300" u="none" cap="none" strike="noStrike">
                          <a:latin typeface="Helvetica Neue Light"/>
                          <a:ea typeface="Helvetica Neue Light"/>
                          <a:cs typeface="Helvetica Neue Light"/>
                          <a:sym typeface="Helvetica Neue Light"/>
                        </a:rPr>
                        <a:t>componentes basados en clases</a:t>
                      </a:r>
                      <a:endParaRPr sz="1300" u="none" cap="none" strike="noStrike">
                        <a:latin typeface="Helvetica Neue Light"/>
                        <a:ea typeface="Helvetica Neue Light"/>
                        <a:cs typeface="Helvetica Neue Light"/>
                        <a:sym typeface="Helvetica Neue Light"/>
                      </a:endParaRPr>
                    </a:p>
                  </a:txBody>
                  <a:tcPr marT="91425" marB="91425" marR="91425" marL="91425"/>
                </a:tc>
              </a:tr>
            </a:tbl>
          </a:graphicData>
        </a:graphic>
      </p:graphicFrame>
      <p:pic>
        <p:nvPicPr>
          <p:cNvPr id="159" name="Google Shape;159;p28"/>
          <p:cNvPicPr preferRelativeResize="0"/>
          <p:nvPr/>
        </p:nvPicPr>
        <p:blipFill rotWithShape="1">
          <a:blip r:embed="rId3">
            <a:alphaModFix/>
          </a:blip>
          <a:srcRect b="0" l="0" r="0" t="0"/>
          <a:stretch/>
        </p:blipFill>
        <p:spPr>
          <a:xfrm>
            <a:off x="3417875" y="1647889"/>
            <a:ext cx="5310775" cy="283241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63" name="Shape 163"/>
        <p:cNvGrpSpPr/>
        <p:nvPr/>
      </p:nvGrpSpPr>
      <p:grpSpPr>
        <a:xfrm>
          <a:off x="0" y="0"/>
          <a:ext cx="0" cy="0"/>
          <a:chOff x="0" y="0"/>
          <a:chExt cx="0" cy="0"/>
        </a:xfrm>
      </p:grpSpPr>
      <p:sp>
        <p:nvSpPr>
          <p:cNvPr id="164" name="Google Shape;164;p29"/>
          <p:cNvSpPr txBox="1"/>
          <p:nvPr/>
        </p:nvSpPr>
        <p:spPr>
          <a:xfrm>
            <a:off x="2026350" y="2077200"/>
            <a:ext cx="5091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ESTADO/STATE: FUNCTION BASED</a:t>
            </a:r>
            <a:endParaRPr b="0" i="1" sz="3600" u="none" cap="none" strike="noStrike">
              <a:solidFill>
                <a:srgbClr val="000000"/>
              </a:solidFill>
              <a:latin typeface="Anton"/>
              <a:ea typeface="Anton"/>
              <a:cs typeface="Anton"/>
              <a:sym typeface="Anton"/>
            </a:endParaRPr>
          </a:p>
        </p:txBody>
      </p:sp>
      <p:pic>
        <p:nvPicPr>
          <p:cNvPr id="165" name="Google Shape;165;p29"/>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nvSpPr>
        <p:spPr>
          <a:xfrm>
            <a:off x="662300" y="1632375"/>
            <a:ext cx="3467100" cy="160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2100" u="none" cap="none" strike="noStrike">
                <a:solidFill>
                  <a:srgbClr val="202122"/>
                </a:solidFill>
                <a:highlight>
                  <a:schemeClr val="lt1"/>
                </a:highlight>
                <a:latin typeface="Helvetica Neue Light"/>
                <a:ea typeface="Helvetica Neue Light"/>
                <a:cs typeface="Helvetica Neue Light"/>
                <a:sym typeface="Helvetica Neue Light"/>
              </a:rPr>
              <a:t>El problema es que </a:t>
            </a:r>
            <a:r>
              <a:rPr b="1" i="0" lang="es-419" sz="2100" u="none" cap="none" strike="noStrike">
                <a:solidFill>
                  <a:srgbClr val="202122"/>
                </a:solidFill>
                <a:highlight>
                  <a:schemeClr val="lt1"/>
                </a:highlight>
                <a:latin typeface="Helvetica Neue"/>
                <a:ea typeface="Helvetica Neue"/>
                <a:cs typeface="Helvetica Neue"/>
                <a:sym typeface="Helvetica Neue"/>
              </a:rPr>
              <a:t>las funciones viven únicamente durante el tiempo que son ejecutadas</a:t>
            </a:r>
            <a:r>
              <a:rPr b="0" i="0" lang="es-419" sz="2100" u="none" cap="none" strike="noStrike">
                <a:solidFill>
                  <a:srgbClr val="202122"/>
                </a:solidFill>
                <a:highlight>
                  <a:schemeClr val="lt1"/>
                </a:highlight>
                <a:latin typeface="Helvetica Neue Light"/>
                <a:ea typeface="Helvetica Neue Light"/>
                <a:cs typeface="Helvetica Neue Light"/>
                <a:sym typeface="Helvetica Neue Light"/>
              </a:rPr>
              <a:t>.</a:t>
            </a:r>
            <a:endParaRPr b="0" i="0" sz="2000" u="none" cap="none" strike="noStrike">
              <a:solidFill>
                <a:srgbClr val="202122"/>
              </a:solidFill>
              <a:highlight>
                <a:srgbClr val="FFFFFF"/>
              </a:highlight>
              <a:latin typeface="Didact Gothic"/>
              <a:ea typeface="Didact Gothic"/>
              <a:cs typeface="Didact Gothic"/>
              <a:sym typeface="Didact Gothic"/>
            </a:endParaRPr>
          </a:p>
        </p:txBody>
      </p:sp>
      <p:graphicFrame>
        <p:nvGraphicFramePr>
          <p:cNvPr id="171" name="Google Shape;171;p30"/>
          <p:cNvGraphicFramePr/>
          <p:nvPr/>
        </p:nvGraphicFramePr>
        <p:xfrm>
          <a:off x="4655300" y="1381750"/>
          <a:ext cx="3000000" cy="3000000"/>
        </p:xfrm>
        <a:graphic>
          <a:graphicData uri="http://schemas.openxmlformats.org/drawingml/2006/table">
            <a:tbl>
              <a:tblPr>
                <a:noFill/>
                <a:tableStyleId>{1FAF6B19-423D-44AB-9575-2CFC8DA42AE7}</a:tableStyleId>
              </a:tblPr>
              <a:tblGrid>
                <a:gridCol w="3619500"/>
              </a:tblGrid>
              <a:tr h="554700">
                <a:tc>
                  <a:txBody>
                    <a:bodyPr/>
                    <a:lstStyle/>
                    <a:p>
                      <a:pPr indent="0" lvl="0" marL="0" marR="0" rtl="0" algn="l">
                        <a:lnSpc>
                          <a:spcPct val="100000"/>
                        </a:lnSpc>
                        <a:spcBef>
                          <a:spcPts val="0"/>
                        </a:spcBef>
                        <a:spcAft>
                          <a:spcPts val="0"/>
                        </a:spcAft>
                        <a:buClr>
                          <a:srgbClr val="000000"/>
                        </a:buClr>
                        <a:buSzPts val="1900"/>
                        <a:buFont typeface="Arial"/>
                        <a:buNone/>
                      </a:pPr>
                      <a:r>
                        <a:rPr b="1" lang="es-419" sz="1900" u="none" cap="none" strike="noStrike">
                          <a:latin typeface="Helvetica Neue"/>
                          <a:ea typeface="Helvetica Neue"/>
                          <a:cs typeface="Helvetica Neue"/>
                          <a:sym typeface="Helvetica Neue"/>
                        </a:rPr>
                        <a:t>Function</a:t>
                      </a:r>
                      <a:r>
                        <a:rPr lang="es-419" sz="1900" u="none" cap="none" strike="noStrike">
                          <a:latin typeface="Helvetica Neue Light"/>
                          <a:ea typeface="Helvetica Neue Light"/>
                          <a:cs typeface="Helvetica Neue Light"/>
                          <a:sym typeface="Helvetica Neue Light"/>
                        </a:rPr>
                        <a:t> based components</a:t>
                      </a:r>
                      <a:endParaRPr sz="19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300"/>
                        <a:buFont typeface="Arial"/>
                        <a:buNone/>
                      </a:pPr>
                      <a:r>
                        <a:rPr lang="es-419" sz="1300" u="none" cap="none" strike="noStrike">
                          <a:solidFill>
                            <a:schemeClr val="dk1"/>
                          </a:solidFill>
                          <a:latin typeface="Helvetica Neue Light"/>
                          <a:ea typeface="Helvetica Neue Light"/>
                          <a:cs typeface="Helvetica Neue Light"/>
                          <a:sym typeface="Helvetica Neue Light"/>
                        </a:rPr>
                        <a:t>componentes basados en funciones</a:t>
                      </a:r>
                      <a:endParaRPr sz="1900" u="none" cap="none" strike="noStrike">
                        <a:latin typeface="Helvetica Neue Light"/>
                        <a:ea typeface="Helvetica Neue Light"/>
                        <a:cs typeface="Helvetica Neue Light"/>
                        <a:sym typeface="Helvetica Neue Light"/>
                      </a:endParaRPr>
                    </a:p>
                  </a:txBody>
                  <a:tcPr marT="91425" marB="91425" marR="91425" marL="91425"/>
                </a:tc>
              </a:tr>
            </a:tbl>
          </a:graphicData>
        </a:graphic>
      </p:graphicFrame>
      <p:pic>
        <p:nvPicPr>
          <p:cNvPr id="172" name="Google Shape;172;p30"/>
          <p:cNvPicPr preferRelativeResize="0"/>
          <p:nvPr/>
        </p:nvPicPr>
        <p:blipFill rotWithShape="1">
          <a:blip r:embed="rId3">
            <a:alphaModFix/>
          </a:blip>
          <a:srcRect b="0" l="0" r="0" t="0"/>
          <a:stretch/>
        </p:blipFill>
        <p:spPr>
          <a:xfrm>
            <a:off x="4655299" y="2050375"/>
            <a:ext cx="3777149" cy="1183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nvSpPr>
        <p:spPr>
          <a:xfrm>
            <a:off x="459200" y="1094050"/>
            <a:ext cx="3619500" cy="3159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2100" u="none" cap="none" strike="noStrike">
                <a:solidFill>
                  <a:srgbClr val="202122"/>
                </a:solidFill>
                <a:highlight>
                  <a:schemeClr val="lt1"/>
                </a:highlight>
                <a:latin typeface="Helvetica Neue Light"/>
                <a:ea typeface="Helvetica Neue Light"/>
                <a:cs typeface="Helvetica Neue Light"/>
                <a:sym typeface="Helvetica Neue Light"/>
              </a:rPr>
              <a:t>Esto deriva de la manera en la que ocurren las cosas en JS.</a:t>
            </a:r>
            <a:endParaRPr b="0" i="0" sz="2100" u="none" cap="none" strike="noStrike">
              <a:solidFill>
                <a:srgbClr val="202122"/>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100" u="none" cap="none" strike="noStrike">
              <a:solidFill>
                <a:srgbClr val="202122"/>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2100" u="none" cap="none" strike="noStrike">
                <a:solidFill>
                  <a:srgbClr val="202122"/>
                </a:solidFill>
                <a:highlight>
                  <a:schemeClr val="lt1"/>
                </a:highlight>
                <a:latin typeface="Helvetica Neue Light"/>
                <a:ea typeface="Helvetica Neue Light"/>
                <a:cs typeface="Helvetica Neue Light"/>
                <a:sym typeface="Helvetica Neue Light"/>
              </a:rPr>
              <a:t>Al terminar la ejecución de </a:t>
            </a:r>
            <a:r>
              <a:rPr b="1" i="0" lang="es-419" sz="2100" u="none" cap="none" strike="noStrike">
                <a:solidFill>
                  <a:srgbClr val="202122"/>
                </a:solidFill>
                <a:highlight>
                  <a:schemeClr val="lt1"/>
                </a:highlight>
                <a:latin typeface="Helvetica Neue"/>
                <a:ea typeface="Helvetica Neue"/>
                <a:cs typeface="Helvetica Neue"/>
                <a:sym typeface="Helvetica Neue"/>
              </a:rPr>
              <a:t>addOne(num)</a:t>
            </a:r>
            <a:r>
              <a:rPr b="0" i="0" lang="es-419" sz="2100" u="none" cap="none" strike="noStrike">
                <a:solidFill>
                  <a:srgbClr val="202122"/>
                </a:solidFill>
                <a:highlight>
                  <a:schemeClr val="lt1"/>
                </a:highlight>
                <a:latin typeface="Helvetica Neue Light"/>
                <a:ea typeface="Helvetica Neue Light"/>
                <a:cs typeface="Helvetica Neue Light"/>
                <a:sym typeface="Helvetica Neue Light"/>
              </a:rPr>
              <a:t>, </a:t>
            </a:r>
            <a:r>
              <a:rPr b="1" i="0" lang="es-419" sz="2100" u="none" cap="none" strike="noStrike">
                <a:solidFill>
                  <a:srgbClr val="202122"/>
                </a:solidFill>
                <a:highlight>
                  <a:schemeClr val="lt1"/>
                </a:highlight>
                <a:latin typeface="Helvetica Neue"/>
                <a:ea typeface="Helvetica Neue"/>
                <a:cs typeface="Helvetica Neue"/>
                <a:sym typeface="Helvetica Neue"/>
              </a:rPr>
              <a:t>a y b</a:t>
            </a:r>
            <a:r>
              <a:rPr b="0" i="0" lang="es-419" sz="2100" u="none" cap="none" strike="noStrike">
                <a:solidFill>
                  <a:srgbClr val="202122"/>
                </a:solidFill>
                <a:highlight>
                  <a:schemeClr val="lt1"/>
                </a:highlight>
                <a:latin typeface="Helvetica Neue Light"/>
                <a:ea typeface="Helvetica Neue Light"/>
                <a:cs typeface="Helvetica Neue Light"/>
                <a:sym typeface="Helvetica Neue Light"/>
              </a:rPr>
              <a:t> serán puestas a disposición del </a:t>
            </a:r>
            <a:r>
              <a:rPr b="1" i="0" lang="es-419" sz="2100" u="none" cap="none" strike="noStrike">
                <a:solidFill>
                  <a:srgbClr val="202122"/>
                </a:solidFill>
                <a:highlight>
                  <a:schemeClr val="lt1"/>
                </a:highlight>
                <a:latin typeface="Helvetica Neue"/>
                <a:ea typeface="Helvetica Neue"/>
                <a:cs typeface="Helvetica Neue"/>
                <a:sym typeface="Helvetica Neue"/>
              </a:rPr>
              <a:t>garbage collector.</a:t>
            </a:r>
            <a:endParaRPr b="1" i="0" sz="2100" u="none" cap="none" strike="noStrike">
              <a:solidFill>
                <a:srgbClr val="202122"/>
              </a:solidFill>
              <a:highlight>
                <a:schemeClr val="lt1"/>
              </a:highlight>
              <a:latin typeface="Helvetica Neue"/>
              <a:ea typeface="Helvetica Neue"/>
              <a:cs typeface="Helvetica Neue"/>
              <a:sym typeface="Helvetica Neue"/>
            </a:endParaRPr>
          </a:p>
        </p:txBody>
      </p:sp>
      <p:graphicFrame>
        <p:nvGraphicFramePr>
          <p:cNvPr id="178" name="Google Shape;178;p31"/>
          <p:cNvGraphicFramePr/>
          <p:nvPr/>
        </p:nvGraphicFramePr>
        <p:xfrm>
          <a:off x="4556750" y="1343350"/>
          <a:ext cx="3000000" cy="3000000"/>
        </p:xfrm>
        <a:graphic>
          <a:graphicData uri="http://schemas.openxmlformats.org/drawingml/2006/table">
            <a:tbl>
              <a:tblPr>
                <a:noFill/>
                <a:tableStyleId>{1FAF6B19-423D-44AB-9575-2CFC8DA42AE7}</a:tableStyleId>
              </a:tblPr>
              <a:tblGrid>
                <a:gridCol w="3619500"/>
              </a:tblGrid>
              <a:tr h="554700">
                <a:tc>
                  <a:txBody>
                    <a:bodyPr/>
                    <a:lstStyle/>
                    <a:p>
                      <a:pPr indent="0" lvl="0" marL="0" marR="0" rtl="0" algn="l">
                        <a:lnSpc>
                          <a:spcPct val="100000"/>
                        </a:lnSpc>
                        <a:spcBef>
                          <a:spcPts val="0"/>
                        </a:spcBef>
                        <a:spcAft>
                          <a:spcPts val="0"/>
                        </a:spcAft>
                        <a:buClr>
                          <a:srgbClr val="000000"/>
                        </a:buClr>
                        <a:buSzPts val="1900"/>
                        <a:buFont typeface="Arial"/>
                        <a:buNone/>
                      </a:pPr>
                      <a:r>
                        <a:rPr b="1" lang="es-419" sz="1900" u="none" cap="none" strike="noStrike">
                          <a:latin typeface="Helvetica Neue"/>
                          <a:ea typeface="Helvetica Neue"/>
                          <a:cs typeface="Helvetica Neue"/>
                          <a:sym typeface="Helvetica Neue"/>
                        </a:rPr>
                        <a:t>Function</a:t>
                      </a:r>
                      <a:r>
                        <a:rPr lang="es-419" sz="1900" u="none" cap="none" strike="noStrike">
                          <a:latin typeface="Helvetica Neue Light"/>
                          <a:ea typeface="Helvetica Neue Light"/>
                          <a:cs typeface="Helvetica Neue Light"/>
                          <a:sym typeface="Helvetica Neue Light"/>
                        </a:rPr>
                        <a:t> based components</a:t>
                      </a:r>
                      <a:endParaRPr sz="19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300"/>
                        <a:buFont typeface="Arial"/>
                        <a:buNone/>
                      </a:pPr>
                      <a:r>
                        <a:rPr lang="es-419" sz="1300" u="none" cap="none" strike="noStrike">
                          <a:solidFill>
                            <a:schemeClr val="dk1"/>
                          </a:solidFill>
                          <a:latin typeface="Helvetica Neue Light"/>
                          <a:ea typeface="Helvetica Neue Light"/>
                          <a:cs typeface="Helvetica Neue Light"/>
                          <a:sym typeface="Helvetica Neue Light"/>
                        </a:rPr>
                        <a:t>componentes basados en funciones</a:t>
                      </a:r>
                      <a:endParaRPr sz="1900" u="none" cap="none" strike="noStrike">
                        <a:latin typeface="Helvetica Neue Light"/>
                        <a:ea typeface="Helvetica Neue Light"/>
                        <a:cs typeface="Helvetica Neue Light"/>
                        <a:sym typeface="Helvetica Neue Light"/>
                      </a:endParaRPr>
                    </a:p>
                  </a:txBody>
                  <a:tcPr marT="91425" marB="91425" marR="91425" marL="91425"/>
                </a:tc>
              </a:tr>
            </a:tbl>
          </a:graphicData>
        </a:graphic>
      </p:graphicFrame>
      <p:pic>
        <p:nvPicPr>
          <p:cNvPr id="179" name="Google Shape;179;p31"/>
          <p:cNvPicPr preferRelativeResize="0"/>
          <p:nvPr/>
        </p:nvPicPr>
        <p:blipFill rotWithShape="1">
          <a:blip r:embed="rId3">
            <a:alphaModFix/>
          </a:blip>
          <a:srcRect b="0" l="0" r="0" t="0"/>
          <a:stretch/>
        </p:blipFill>
        <p:spPr>
          <a:xfrm>
            <a:off x="4522150" y="2051274"/>
            <a:ext cx="3619500" cy="157413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nvSpPr>
        <p:spPr>
          <a:xfrm>
            <a:off x="408900" y="739600"/>
            <a:ext cx="3695100" cy="2000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2100" u="none" cap="none" strike="noStrike">
                <a:solidFill>
                  <a:srgbClr val="202122"/>
                </a:solidFill>
                <a:highlight>
                  <a:schemeClr val="lt1"/>
                </a:highlight>
                <a:latin typeface="Helvetica Neue Light"/>
                <a:ea typeface="Helvetica Neue Light"/>
                <a:cs typeface="Helvetica Neue Light"/>
                <a:sym typeface="Helvetica Neue Light"/>
              </a:rPr>
              <a:t>Todas las constantes o variables que declare para “intentar” mantener el estado, morirán y serán reiniciadas en cada render.</a:t>
            </a:r>
            <a:endParaRPr b="0" i="0" sz="2000" u="none" cap="none" strike="noStrike">
              <a:solidFill>
                <a:srgbClr val="202122"/>
              </a:solidFill>
              <a:highlight>
                <a:srgbClr val="FFFFFF"/>
              </a:highlight>
              <a:latin typeface="Didact Gothic"/>
              <a:ea typeface="Didact Gothic"/>
              <a:cs typeface="Didact Gothic"/>
              <a:sym typeface="Didact Gothic"/>
            </a:endParaRPr>
          </a:p>
        </p:txBody>
      </p:sp>
      <p:graphicFrame>
        <p:nvGraphicFramePr>
          <p:cNvPr id="185" name="Google Shape;185;p32"/>
          <p:cNvGraphicFramePr/>
          <p:nvPr/>
        </p:nvGraphicFramePr>
        <p:xfrm>
          <a:off x="4746775" y="771063"/>
          <a:ext cx="3000000" cy="3000000"/>
        </p:xfrm>
        <a:graphic>
          <a:graphicData uri="http://schemas.openxmlformats.org/drawingml/2006/table">
            <a:tbl>
              <a:tblPr>
                <a:noFill/>
                <a:tableStyleId>{1FAF6B19-423D-44AB-9575-2CFC8DA42AE7}</a:tableStyleId>
              </a:tblPr>
              <a:tblGrid>
                <a:gridCol w="3619500"/>
              </a:tblGrid>
              <a:tr h="554700">
                <a:tc>
                  <a:txBody>
                    <a:bodyPr/>
                    <a:lstStyle/>
                    <a:p>
                      <a:pPr indent="0" lvl="0" marL="0" marR="0" rtl="0" algn="l">
                        <a:lnSpc>
                          <a:spcPct val="100000"/>
                        </a:lnSpc>
                        <a:spcBef>
                          <a:spcPts val="0"/>
                        </a:spcBef>
                        <a:spcAft>
                          <a:spcPts val="0"/>
                        </a:spcAft>
                        <a:buClr>
                          <a:srgbClr val="000000"/>
                        </a:buClr>
                        <a:buSzPts val="1900"/>
                        <a:buFont typeface="Arial"/>
                        <a:buNone/>
                      </a:pPr>
                      <a:r>
                        <a:rPr b="1" lang="es-419" sz="1900" u="none" cap="none" strike="noStrike">
                          <a:latin typeface="Helvetica Neue"/>
                          <a:ea typeface="Helvetica Neue"/>
                          <a:cs typeface="Helvetica Neue"/>
                          <a:sym typeface="Helvetica Neue"/>
                        </a:rPr>
                        <a:t>Function</a:t>
                      </a:r>
                      <a:r>
                        <a:rPr lang="es-419" sz="1900" u="none" cap="none" strike="noStrike">
                          <a:latin typeface="Helvetica Neue Light"/>
                          <a:ea typeface="Helvetica Neue Light"/>
                          <a:cs typeface="Helvetica Neue Light"/>
                          <a:sym typeface="Helvetica Neue Light"/>
                        </a:rPr>
                        <a:t> based components</a:t>
                      </a:r>
                      <a:endParaRPr sz="19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300"/>
                        <a:buFont typeface="Arial"/>
                        <a:buNone/>
                      </a:pPr>
                      <a:r>
                        <a:rPr lang="es-419" sz="1300" u="none" cap="none" strike="noStrike">
                          <a:solidFill>
                            <a:schemeClr val="dk1"/>
                          </a:solidFill>
                          <a:latin typeface="Helvetica Neue Light"/>
                          <a:ea typeface="Helvetica Neue Light"/>
                          <a:cs typeface="Helvetica Neue Light"/>
                          <a:sym typeface="Helvetica Neue Light"/>
                        </a:rPr>
                        <a:t>componentes basados en funciones</a:t>
                      </a:r>
                      <a:endParaRPr sz="1900" u="none" cap="none" strike="noStrike">
                        <a:latin typeface="Helvetica Neue Light"/>
                        <a:ea typeface="Helvetica Neue Light"/>
                        <a:cs typeface="Helvetica Neue Light"/>
                        <a:sym typeface="Helvetica Neue Light"/>
                      </a:endParaRPr>
                    </a:p>
                  </a:txBody>
                  <a:tcPr marT="91425" marB="91425" marR="91425" marL="91425"/>
                </a:tc>
              </a:tr>
            </a:tbl>
          </a:graphicData>
        </a:graphic>
      </p:graphicFrame>
      <p:pic>
        <p:nvPicPr>
          <p:cNvPr id="186" name="Google Shape;186;p32"/>
          <p:cNvPicPr preferRelativeResize="0"/>
          <p:nvPr/>
        </p:nvPicPr>
        <p:blipFill rotWithShape="1">
          <a:blip r:embed="rId3">
            <a:alphaModFix/>
          </a:blip>
          <a:srcRect b="0" l="0" r="0" t="0"/>
          <a:stretch/>
        </p:blipFill>
        <p:spPr>
          <a:xfrm>
            <a:off x="4667949" y="1465413"/>
            <a:ext cx="3777149" cy="1183400"/>
          </a:xfrm>
          <a:prstGeom prst="rect">
            <a:avLst/>
          </a:prstGeom>
          <a:noFill/>
          <a:ln>
            <a:noFill/>
          </a:ln>
        </p:spPr>
      </p:pic>
      <p:sp>
        <p:nvSpPr>
          <p:cNvPr id="187" name="Google Shape;187;p32"/>
          <p:cNvSpPr txBox="1"/>
          <p:nvPr/>
        </p:nvSpPr>
        <p:spPr>
          <a:xfrm>
            <a:off x="408900" y="3375075"/>
            <a:ext cx="8326200" cy="90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i="0" lang="es-419" sz="2300" u="none" cap="none" strike="noStrike">
                <a:solidFill>
                  <a:srgbClr val="202122"/>
                </a:solidFill>
                <a:highlight>
                  <a:schemeClr val="lt1"/>
                </a:highlight>
                <a:latin typeface="Helvetica Neue"/>
                <a:ea typeface="Helvetica Neue"/>
                <a:cs typeface="Helvetica Neue"/>
                <a:sym typeface="Helvetica Neue"/>
              </a:rPr>
              <a:t>Cada evento</a:t>
            </a:r>
            <a:r>
              <a:rPr b="0" i="0" lang="es-419" sz="2300" u="none" cap="none" strike="noStrike">
                <a:solidFill>
                  <a:srgbClr val="202122"/>
                </a:solidFill>
                <a:highlight>
                  <a:schemeClr val="lt1"/>
                </a:highlight>
                <a:latin typeface="Helvetica Neue Light"/>
                <a:ea typeface="Helvetica Neue Light"/>
                <a:cs typeface="Helvetica Neue Light"/>
                <a:sym typeface="Helvetica Neue Light"/>
              </a:rPr>
              <a:t> que ocurra cumpliendo ciertas características invocará el completo de la función una vez por cada re-render</a:t>
            </a:r>
            <a:endParaRPr b="0" i="0" sz="2200" u="none" cap="none" strike="noStrike">
              <a:solidFill>
                <a:srgbClr val="202122"/>
              </a:solidFill>
              <a:highlight>
                <a:srgbClr val="FFFFFF"/>
              </a:highlight>
              <a:latin typeface="Didact Gothic"/>
              <a:ea typeface="Didact Gothic"/>
              <a:cs typeface="Didact Gothic"/>
              <a:sym typeface="Didact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93" name="Google Shape;193;p33"/>
          <p:cNvSpPr txBox="1"/>
          <p:nvPr/>
        </p:nvSpPr>
        <p:spPr>
          <a:xfrm>
            <a:off x="494400" y="1516200"/>
            <a:ext cx="4077600" cy="2111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419" sz="2200" u="none" cap="none" strike="noStrike">
                <a:solidFill>
                  <a:schemeClr val="dk1"/>
                </a:solidFill>
                <a:highlight>
                  <a:srgbClr val="FFFFFF"/>
                </a:highlight>
                <a:latin typeface="Helvetica Neue Light"/>
                <a:ea typeface="Helvetica Neue Light"/>
                <a:cs typeface="Helvetica Neue Light"/>
                <a:sym typeface="Helvetica Neue Light"/>
              </a:rPr>
              <a:t>Ok, ya entendí</a:t>
            </a:r>
            <a:endParaRPr b="0" i="0" sz="22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rPr b="0" i="0" lang="es-419" sz="2200" u="none" cap="none" strike="noStrike">
                <a:solidFill>
                  <a:schemeClr val="dk1"/>
                </a:solidFill>
                <a:highlight>
                  <a:srgbClr val="FFFFFF"/>
                </a:highlight>
                <a:latin typeface="Helvetica Neue Light"/>
                <a:ea typeface="Helvetica Neue Light"/>
                <a:cs typeface="Helvetica Neue Light"/>
                <a:sym typeface="Helvetica Neue Light"/>
              </a:rPr>
              <a:t>¿Entonces dónde guardamos nuestro estado?</a:t>
            </a:r>
            <a:endParaRPr b="0" i="0" sz="22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194" name="Google Shape;194;p33"/>
          <p:cNvPicPr preferRelativeResize="0"/>
          <p:nvPr/>
        </p:nvPicPr>
        <p:blipFill rotWithShape="1">
          <a:blip r:embed="rId4">
            <a:alphaModFix/>
          </a:blip>
          <a:srcRect b="0" l="0" r="0" t="0"/>
          <a:stretch/>
        </p:blipFill>
        <p:spPr>
          <a:xfrm>
            <a:off x="4694100" y="1490596"/>
            <a:ext cx="3838452" cy="2162300"/>
          </a:xfrm>
          <a:prstGeom prst="rect">
            <a:avLst/>
          </a:prstGeom>
          <a:noFill/>
          <a:ln>
            <a:noFill/>
          </a:ln>
        </p:spPr>
      </p:pic>
      <p:pic>
        <p:nvPicPr>
          <p:cNvPr id="195" name="Google Shape;195;p33"/>
          <p:cNvPicPr preferRelativeResize="0"/>
          <p:nvPr/>
        </p:nvPicPr>
        <p:blipFill rotWithShape="1">
          <a:blip r:embed="rId5">
            <a:alphaModFix/>
          </a:blip>
          <a:srcRect b="0" l="0" r="0" t="0"/>
          <a:stretch/>
        </p:blipFill>
        <p:spPr>
          <a:xfrm>
            <a:off x="4664225" y="1476263"/>
            <a:ext cx="3949926" cy="2190975"/>
          </a:xfrm>
          <a:prstGeom prst="rect">
            <a:avLst/>
          </a:prstGeom>
          <a:noFill/>
          <a:ln>
            <a:noFill/>
          </a:ln>
        </p:spPr>
      </p:pic>
      <p:sp>
        <p:nvSpPr>
          <p:cNvPr id="196" name="Google Shape;196;p33"/>
          <p:cNvSpPr txBox="1"/>
          <p:nvPr/>
        </p:nvSpPr>
        <p:spPr>
          <a:xfrm>
            <a:off x="1537950" y="501625"/>
            <a:ext cx="60681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¿STATE?</a:t>
            </a:r>
            <a:endParaRPr b="0" i="0" sz="3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5" name="Shape 65"/>
        <p:cNvGrpSpPr/>
        <p:nvPr/>
      </p:nvGrpSpPr>
      <p:grpSpPr>
        <a:xfrm>
          <a:off x="0" y="0"/>
          <a:ext cx="0" cy="0"/>
          <a:chOff x="0" y="0"/>
          <a:chExt cx="0" cy="0"/>
        </a:xfrm>
      </p:grpSpPr>
      <p:sp>
        <p:nvSpPr>
          <p:cNvPr id="66" name="Google Shape;66;p16"/>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Conocer los ciclos de vida de un componente.</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Aprender a aplicar propiedades, eventos, estados y ciclos de vida en un componente.</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100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Asincronia</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Uso de la función MAP para el rendering</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67" name="Google Shape;67;p1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8" name="Google Shape;68;p16"/>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69" name="Google Shape;69;p16"/>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00" name="Shape 200"/>
        <p:cNvGrpSpPr/>
        <p:nvPr/>
      </p:nvGrpSpPr>
      <p:grpSpPr>
        <a:xfrm>
          <a:off x="0" y="0"/>
          <a:ext cx="0" cy="0"/>
          <a:chOff x="0" y="0"/>
          <a:chExt cx="0" cy="0"/>
        </a:xfrm>
      </p:grpSpPr>
      <p:sp>
        <p:nvSpPr>
          <p:cNvPr id="201" name="Google Shape;201;p34"/>
          <p:cNvSpPr txBox="1"/>
          <p:nvPr/>
        </p:nvSpPr>
        <p:spPr>
          <a:xfrm>
            <a:off x="2026350" y="2077200"/>
            <a:ext cx="5091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STATE HOOK</a:t>
            </a:r>
            <a:endParaRPr b="0" i="1" sz="3600" u="none" cap="none" strike="noStrike">
              <a:solidFill>
                <a:srgbClr val="000000"/>
              </a:solidFill>
              <a:latin typeface="Anton"/>
              <a:ea typeface="Anton"/>
              <a:cs typeface="Anton"/>
              <a:sym typeface="Anton"/>
            </a:endParaRPr>
          </a:p>
        </p:txBody>
      </p:sp>
      <p:pic>
        <p:nvPicPr>
          <p:cNvPr id="202" name="Google Shape;202;p34"/>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08" name="Google Shape;208;p35"/>
          <p:cNvPicPr preferRelativeResize="0"/>
          <p:nvPr/>
        </p:nvPicPr>
        <p:blipFill rotWithShape="1">
          <a:blip r:embed="rId4">
            <a:alphaModFix/>
          </a:blip>
          <a:srcRect b="0" l="0" r="0" t="0"/>
          <a:stretch/>
        </p:blipFill>
        <p:spPr>
          <a:xfrm>
            <a:off x="5251100" y="35350"/>
            <a:ext cx="3059950" cy="3059950"/>
          </a:xfrm>
          <a:prstGeom prst="rect">
            <a:avLst/>
          </a:prstGeom>
          <a:noFill/>
          <a:ln>
            <a:noFill/>
          </a:ln>
        </p:spPr>
      </p:pic>
      <p:pic>
        <p:nvPicPr>
          <p:cNvPr id="209" name="Google Shape;209;p35"/>
          <p:cNvPicPr preferRelativeResize="0"/>
          <p:nvPr/>
        </p:nvPicPr>
        <p:blipFill rotWithShape="1">
          <a:blip r:embed="rId5">
            <a:alphaModFix/>
          </a:blip>
          <a:srcRect b="0" l="0" r="0" t="0"/>
          <a:stretch/>
        </p:blipFill>
        <p:spPr>
          <a:xfrm>
            <a:off x="5276438" y="2381700"/>
            <a:ext cx="2742625" cy="1556800"/>
          </a:xfrm>
          <a:prstGeom prst="rect">
            <a:avLst/>
          </a:prstGeom>
          <a:noFill/>
          <a:ln>
            <a:noFill/>
          </a:ln>
        </p:spPr>
      </p:pic>
      <p:pic>
        <p:nvPicPr>
          <p:cNvPr id="210" name="Google Shape;210;p35"/>
          <p:cNvPicPr preferRelativeResize="0"/>
          <p:nvPr/>
        </p:nvPicPr>
        <p:blipFill rotWithShape="1">
          <a:blip r:embed="rId6">
            <a:alphaModFix/>
          </a:blip>
          <a:srcRect b="0" l="0" r="0" t="0"/>
          <a:stretch/>
        </p:blipFill>
        <p:spPr>
          <a:xfrm>
            <a:off x="621975" y="1513754"/>
            <a:ext cx="4378075" cy="3026524"/>
          </a:xfrm>
          <a:prstGeom prst="rect">
            <a:avLst/>
          </a:prstGeom>
          <a:noFill/>
          <a:ln>
            <a:noFill/>
          </a:ln>
        </p:spPr>
      </p:pic>
      <p:sp>
        <p:nvSpPr>
          <p:cNvPr id="211" name="Google Shape;211;p35"/>
          <p:cNvSpPr txBox="1"/>
          <p:nvPr/>
        </p:nvSpPr>
        <p:spPr>
          <a:xfrm>
            <a:off x="886250" y="1088050"/>
            <a:ext cx="886800" cy="42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419" sz="1800" u="none" cap="none" strike="noStrike">
                <a:solidFill>
                  <a:srgbClr val="000000"/>
                </a:solidFill>
                <a:latin typeface="Arial"/>
                <a:ea typeface="Arial"/>
                <a:cs typeface="Arial"/>
                <a:sym typeface="Arial"/>
              </a:rPr>
              <a:t>Antes</a:t>
            </a:r>
            <a:endParaRPr b="0" i="0" sz="1800" u="none" cap="none" strike="noStrike">
              <a:solidFill>
                <a:srgbClr val="000000"/>
              </a:solidFill>
              <a:latin typeface="Arial"/>
              <a:ea typeface="Arial"/>
              <a:cs typeface="Arial"/>
              <a:sym typeface="Arial"/>
            </a:endParaRPr>
          </a:p>
        </p:txBody>
      </p:sp>
      <p:sp>
        <p:nvSpPr>
          <p:cNvPr id="212" name="Google Shape;212;p35"/>
          <p:cNvSpPr txBox="1"/>
          <p:nvPr/>
        </p:nvSpPr>
        <p:spPr>
          <a:xfrm>
            <a:off x="5251100" y="3982875"/>
            <a:ext cx="2577900" cy="42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419" sz="1800" u="none" cap="none" strike="noStrike">
                <a:solidFill>
                  <a:srgbClr val="000000"/>
                </a:solidFill>
                <a:latin typeface="Arial"/>
                <a:ea typeface="Arial"/>
                <a:cs typeface="Arial"/>
                <a:sym typeface="Arial"/>
              </a:rPr>
              <a:t>Simplificado con hooks</a:t>
            </a:r>
            <a:endParaRPr b="0" i="0" sz="1800" u="none" cap="none" strike="noStrike">
              <a:solidFill>
                <a:srgbClr val="000000"/>
              </a:solidFill>
              <a:latin typeface="Arial"/>
              <a:ea typeface="Arial"/>
              <a:cs typeface="Arial"/>
              <a:sym typeface="Arial"/>
            </a:endParaRPr>
          </a:p>
        </p:txBody>
      </p:sp>
      <p:sp>
        <p:nvSpPr>
          <p:cNvPr id="213" name="Google Shape;213;p35"/>
          <p:cNvSpPr txBox="1"/>
          <p:nvPr/>
        </p:nvSpPr>
        <p:spPr>
          <a:xfrm>
            <a:off x="621975" y="529425"/>
            <a:ext cx="60681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STATE HOOK</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19" name="Google Shape;219;p36"/>
          <p:cNvPicPr preferRelativeResize="0"/>
          <p:nvPr/>
        </p:nvPicPr>
        <p:blipFill rotWithShape="1">
          <a:blip r:embed="rId4">
            <a:alphaModFix/>
          </a:blip>
          <a:srcRect b="0" l="0" r="0" t="0"/>
          <a:stretch/>
        </p:blipFill>
        <p:spPr>
          <a:xfrm>
            <a:off x="4609547" y="1127622"/>
            <a:ext cx="4534450" cy="2888250"/>
          </a:xfrm>
          <a:prstGeom prst="rect">
            <a:avLst/>
          </a:prstGeom>
          <a:noFill/>
          <a:ln>
            <a:noFill/>
          </a:ln>
        </p:spPr>
      </p:pic>
      <p:sp>
        <p:nvSpPr>
          <p:cNvPr id="220" name="Google Shape;220;p36"/>
          <p:cNvSpPr txBox="1"/>
          <p:nvPr/>
        </p:nvSpPr>
        <p:spPr>
          <a:xfrm>
            <a:off x="571400" y="1239525"/>
            <a:ext cx="3648600" cy="27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Se usan de la siguiente manera:</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b="0" i="0" lang="es-419" sz="1800" u="none" cap="none" strike="noStrike">
                <a:solidFill>
                  <a:srgbClr val="000000"/>
                </a:solidFill>
                <a:latin typeface="Courier New"/>
                <a:ea typeface="Courier New"/>
                <a:cs typeface="Courier New"/>
                <a:sym typeface="Courier New"/>
              </a:rPr>
              <a:t>useState([valorInicial])</a:t>
            </a:r>
            <a:endParaRPr b="0" i="0" sz="18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Devuelven un array:</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b="0" i="0" lang="es-419" sz="1800" u="none" cap="none" strike="noStrike">
                <a:solidFill>
                  <a:srgbClr val="000000"/>
                </a:solidFill>
                <a:latin typeface="Courier New"/>
                <a:ea typeface="Courier New"/>
                <a:cs typeface="Courier New"/>
                <a:sym typeface="Courier New"/>
              </a:rPr>
              <a:t>[0] =&gt; valor (ref) </a:t>
            </a:r>
            <a:endParaRPr b="0" i="0" sz="18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s-419" sz="1800" u="none" cap="none" strike="noStrike">
                <a:solidFill>
                  <a:srgbClr val="000000"/>
                </a:solidFill>
                <a:latin typeface="Courier New"/>
                <a:ea typeface="Courier New"/>
                <a:cs typeface="Courier New"/>
                <a:sym typeface="Courier New"/>
              </a:rPr>
              <a:t>[1] =&gt; setName (fn)</a:t>
            </a:r>
            <a:endParaRPr b="0" i="0" sz="1800" u="none" cap="none" strike="noStrike">
              <a:solidFill>
                <a:srgbClr val="000000"/>
              </a:solidFill>
              <a:latin typeface="Courier New"/>
              <a:ea typeface="Courier New"/>
              <a:cs typeface="Courier New"/>
              <a:sym typeface="Courier New"/>
            </a:endParaRPr>
          </a:p>
        </p:txBody>
      </p:sp>
      <p:sp>
        <p:nvSpPr>
          <p:cNvPr id="221" name="Google Shape;221;p36"/>
          <p:cNvSpPr txBox="1"/>
          <p:nvPr/>
        </p:nvSpPr>
        <p:spPr>
          <a:xfrm>
            <a:off x="1537950" y="307000"/>
            <a:ext cx="60681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STATE HOOK: ESTRUCTURA BÁSICA</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27" name="Google Shape;227;p37"/>
          <p:cNvPicPr preferRelativeResize="0"/>
          <p:nvPr/>
        </p:nvPicPr>
        <p:blipFill rotWithShape="1">
          <a:blip r:embed="rId4">
            <a:alphaModFix/>
          </a:blip>
          <a:srcRect b="0" l="0" r="0" t="0"/>
          <a:stretch/>
        </p:blipFill>
        <p:spPr>
          <a:xfrm>
            <a:off x="4609547" y="1127622"/>
            <a:ext cx="4534450" cy="2888250"/>
          </a:xfrm>
          <a:prstGeom prst="rect">
            <a:avLst/>
          </a:prstGeom>
          <a:noFill/>
          <a:ln>
            <a:noFill/>
          </a:ln>
        </p:spPr>
      </p:pic>
      <p:sp>
        <p:nvSpPr>
          <p:cNvPr id="228" name="Google Shape;228;p37"/>
          <p:cNvSpPr txBox="1"/>
          <p:nvPr/>
        </p:nvSpPr>
        <p:spPr>
          <a:xfrm>
            <a:off x="424800" y="1239525"/>
            <a:ext cx="4147200" cy="342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Los declaramos con </a:t>
            </a:r>
            <a:r>
              <a:rPr b="1" i="0" lang="es-419" sz="2000" u="none" cap="none" strike="noStrike">
                <a:solidFill>
                  <a:srgbClr val="000000"/>
                </a:solidFill>
                <a:latin typeface="Helvetica Neue"/>
                <a:ea typeface="Helvetica Neue"/>
                <a:cs typeface="Helvetica Neue"/>
                <a:sym typeface="Helvetica Neue"/>
              </a:rPr>
              <a:t>spread syntax </a:t>
            </a:r>
            <a:r>
              <a:rPr b="0" i="0" lang="es-419" sz="2000" u="none" cap="none" strike="noStrike">
                <a:solidFill>
                  <a:srgbClr val="000000"/>
                </a:solidFill>
                <a:latin typeface="Helvetica Neue Light"/>
                <a:ea typeface="Helvetica Neue Light"/>
                <a:cs typeface="Helvetica Neue Light"/>
                <a:sym typeface="Helvetica Neue Light"/>
              </a:rPr>
              <a:t>para simplificar.</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Reglas:</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00000"/>
              </a:lnSpc>
              <a:spcBef>
                <a:spcPts val="0"/>
              </a:spcBef>
              <a:spcAft>
                <a:spcPts val="0"/>
              </a:spcAft>
              <a:buClr>
                <a:srgbClr val="3CEFAB"/>
              </a:buClr>
              <a:buSzPts val="2000"/>
              <a:buFont typeface="Helvetica Neue Light"/>
              <a:buChar char="●"/>
            </a:pPr>
            <a:r>
              <a:rPr b="0" i="0" lang="es-419" sz="2000" u="none" cap="none" strike="noStrike">
                <a:solidFill>
                  <a:srgbClr val="000000"/>
                </a:solidFill>
                <a:latin typeface="Helvetica Neue Light"/>
                <a:ea typeface="Helvetica Neue Light"/>
                <a:cs typeface="Helvetica Neue Light"/>
                <a:sym typeface="Helvetica Neue Light"/>
              </a:rPr>
              <a:t>El value es constante</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No puedo hacer </a:t>
            </a:r>
            <a:r>
              <a:rPr b="0" i="0" lang="es-419" sz="1800" u="none" cap="none" strike="noStrike">
                <a:solidFill>
                  <a:srgbClr val="000000"/>
                </a:solidFill>
                <a:latin typeface="Courier New"/>
                <a:ea typeface="Courier New"/>
                <a:cs typeface="Courier New"/>
                <a:sym typeface="Courier New"/>
              </a:rPr>
              <a:t>name = x</a:t>
            </a:r>
            <a:endParaRPr b="0" i="0" sz="1800" u="none" cap="none" strike="noStrike">
              <a:solidFill>
                <a:srgbClr val="000000"/>
              </a:solidFill>
              <a:latin typeface="Courier New"/>
              <a:ea typeface="Courier New"/>
              <a:cs typeface="Courier New"/>
              <a:sym typeface="Courier New"/>
            </a:endParaRPr>
          </a:p>
          <a:p>
            <a:pPr indent="-355600" lvl="0" marL="457200" marR="0" rtl="0" algn="l">
              <a:lnSpc>
                <a:spcPct val="100000"/>
              </a:lnSpc>
              <a:spcBef>
                <a:spcPts val="0"/>
              </a:spcBef>
              <a:spcAft>
                <a:spcPts val="0"/>
              </a:spcAft>
              <a:buClr>
                <a:srgbClr val="3CEFAB"/>
              </a:buClr>
              <a:buSzPts val="2000"/>
              <a:buFont typeface="Helvetica Neue Light"/>
              <a:buChar char="●"/>
            </a:pPr>
            <a:r>
              <a:rPr b="0" i="0" lang="es-419" sz="2000" u="none" cap="none" strike="noStrike">
                <a:solidFill>
                  <a:srgbClr val="000000"/>
                </a:solidFill>
                <a:latin typeface="Helvetica Neue Light"/>
                <a:ea typeface="Helvetica Neue Light"/>
                <a:cs typeface="Helvetica Neue Light"/>
                <a:sym typeface="Helvetica Neue Light"/>
              </a:rPr>
              <a:t>Se cambia con </a:t>
            </a:r>
            <a:r>
              <a:rPr b="0" i="0" lang="es-419" sz="1800" u="none" cap="none" strike="noStrike">
                <a:solidFill>
                  <a:srgbClr val="000000"/>
                </a:solidFill>
                <a:latin typeface="Courier New"/>
                <a:ea typeface="Courier New"/>
                <a:cs typeface="Courier New"/>
                <a:sym typeface="Courier New"/>
              </a:rPr>
              <a:t>setName</a:t>
            </a:r>
            <a:endParaRPr b="0" i="0" sz="18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s-419" sz="1800" u="none" cap="none" strike="noStrike">
                <a:solidFill>
                  <a:srgbClr val="000000"/>
                </a:solidFill>
                <a:latin typeface="Courier New"/>
                <a:ea typeface="Courier New"/>
                <a:cs typeface="Courier New"/>
                <a:sym typeface="Courier New"/>
              </a:rPr>
              <a:t>setName(‘Nuevo valor’)</a:t>
            </a:r>
            <a:endParaRPr b="0" i="0" sz="1800" u="none" cap="none" strike="noStrike">
              <a:solidFill>
                <a:srgbClr val="000000"/>
              </a:solidFill>
              <a:latin typeface="Courier New"/>
              <a:ea typeface="Courier New"/>
              <a:cs typeface="Courier New"/>
              <a:sym typeface="Courier New"/>
            </a:endParaRPr>
          </a:p>
          <a:p>
            <a:pPr indent="-355600" lvl="0" marL="457200" marR="0" rtl="0" algn="l">
              <a:lnSpc>
                <a:spcPct val="100000"/>
              </a:lnSpc>
              <a:spcBef>
                <a:spcPts val="0"/>
              </a:spcBef>
              <a:spcAft>
                <a:spcPts val="0"/>
              </a:spcAft>
              <a:buClr>
                <a:srgbClr val="3CEFAB"/>
              </a:buClr>
              <a:buSzPts val="2000"/>
              <a:buFont typeface="Helvetica Neue"/>
              <a:buChar char="●"/>
            </a:pPr>
            <a:r>
              <a:rPr b="0" i="0" lang="es-419" sz="2000" u="none" cap="none" strike="noStrike">
                <a:solidFill>
                  <a:srgbClr val="000000"/>
                </a:solidFill>
                <a:latin typeface="Helvetica Neue Light"/>
                <a:ea typeface="Helvetica Neue Light"/>
                <a:cs typeface="Helvetica Neue Light"/>
                <a:sym typeface="Helvetica Neue Light"/>
              </a:rPr>
              <a:t>No llamar </a:t>
            </a:r>
            <a:r>
              <a:rPr b="0" i="0" lang="es-419" sz="1800" u="none" cap="none" strike="noStrike">
                <a:solidFill>
                  <a:srgbClr val="000000"/>
                </a:solidFill>
                <a:latin typeface="Courier New"/>
                <a:ea typeface="Courier New"/>
                <a:cs typeface="Courier New"/>
                <a:sym typeface="Courier New"/>
              </a:rPr>
              <a:t>setName </a:t>
            </a:r>
            <a:r>
              <a:rPr b="0" i="0" lang="es-419" sz="2000" u="none" cap="none" strike="noStrike">
                <a:solidFill>
                  <a:srgbClr val="000000"/>
                </a:solidFill>
                <a:latin typeface="Helvetica Neue Light"/>
                <a:ea typeface="Helvetica Neue Light"/>
                <a:cs typeface="Helvetica Neue Light"/>
                <a:sym typeface="Helvetica Neue Light"/>
              </a:rPr>
              <a:t>entre la declaración del hook y el render</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229" name="Google Shape;229;p37"/>
          <p:cNvSpPr txBox="1"/>
          <p:nvPr/>
        </p:nvSpPr>
        <p:spPr>
          <a:xfrm>
            <a:off x="1537950" y="307000"/>
            <a:ext cx="60681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chemeClr val="dk1"/>
                </a:solidFill>
                <a:latin typeface="Anton"/>
                <a:ea typeface="Anton"/>
                <a:cs typeface="Anton"/>
                <a:sym typeface="Anton"/>
              </a:rPr>
              <a:t>STATE HOOK: ESTRUCTURA BÁSICA</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35" name="Google Shape;235;p38"/>
          <p:cNvSpPr txBox="1"/>
          <p:nvPr/>
        </p:nvSpPr>
        <p:spPr>
          <a:xfrm>
            <a:off x="621975" y="529425"/>
            <a:ext cx="60681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1" lang="es-419" sz="3000" u="none" cap="none" strike="noStrike">
                <a:solidFill>
                  <a:schemeClr val="dk1"/>
                </a:solidFill>
                <a:latin typeface="Anton"/>
                <a:ea typeface="Anton"/>
                <a:cs typeface="Anton"/>
                <a:sym typeface="Anton"/>
              </a:rPr>
              <a:t>REGLAS GENERALES DE LOS HOOKS</a:t>
            </a:r>
            <a:endParaRPr b="0" i="0" sz="3000" u="none" cap="none" strike="noStrike">
              <a:solidFill>
                <a:srgbClr val="000000"/>
              </a:solidFill>
              <a:latin typeface="Arial"/>
              <a:ea typeface="Arial"/>
              <a:cs typeface="Arial"/>
              <a:sym typeface="Arial"/>
            </a:endParaRPr>
          </a:p>
        </p:txBody>
      </p:sp>
      <p:pic>
        <p:nvPicPr>
          <p:cNvPr id="236" name="Google Shape;236;p38"/>
          <p:cNvPicPr preferRelativeResize="0"/>
          <p:nvPr/>
        </p:nvPicPr>
        <p:blipFill rotWithShape="1">
          <a:blip r:embed="rId4">
            <a:alphaModFix/>
          </a:blip>
          <a:srcRect b="0" l="0" r="0" t="0"/>
          <a:stretch/>
        </p:blipFill>
        <p:spPr>
          <a:xfrm>
            <a:off x="5590850" y="35350"/>
            <a:ext cx="2720200" cy="2720200"/>
          </a:xfrm>
          <a:prstGeom prst="rect">
            <a:avLst/>
          </a:prstGeom>
          <a:noFill/>
          <a:ln>
            <a:noFill/>
          </a:ln>
        </p:spPr>
      </p:pic>
      <p:sp>
        <p:nvSpPr>
          <p:cNvPr id="237" name="Google Shape;237;p38"/>
          <p:cNvSpPr txBox="1"/>
          <p:nvPr/>
        </p:nvSpPr>
        <p:spPr>
          <a:xfrm>
            <a:off x="621975" y="1125575"/>
            <a:ext cx="4685700" cy="3395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Deben ejecutarse </a:t>
            </a:r>
            <a:r>
              <a:rPr b="1" i="0" lang="es-419" sz="1800" u="none" cap="none" strike="noStrike">
                <a:solidFill>
                  <a:schemeClr val="dk1"/>
                </a:solidFill>
                <a:highlight>
                  <a:srgbClr val="FFFFFF"/>
                </a:highlight>
                <a:latin typeface="Helvetica Neue"/>
                <a:ea typeface="Helvetica Neue"/>
                <a:cs typeface="Helvetica Neue"/>
                <a:sym typeface="Helvetica Neue"/>
              </a:rPr>
              <a:t>SIEMPRE.</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Esto implica que no pueden ser ejecutados dentro de otras estructuras, como IF, FOR, ó </a:t>
            </a:r>
            <a:r>
              <a:rPr b="1" i="0" lang="es-419" sz="1800" u="none" cap="none" strike="noStrike">
                <a:solidFill>
                  <a:schemeClr val="dk1"/>
                </a:solidFill>
                <a:highlight>
                  <a:srgbClr val="FFFFFF"/>
                </a:highlight>
                <a:latin typeface="Helvetica Neue"/>
                <a:ea typeface="Helvetica Neue"/>
                <a:cs typeface="Helvetica Neue"/>
                <a:sym typeface="Helvetica Neue"/>
              </a:rPr>
              <a:t>ternary  A ? B : C</a:t>
            </a:r>
            <a:endParaRPr b="1" i="0" sz="1800" u="none" cap="none" strike="noStrike">
              <a:solidFill>
                <a:schemeClr val="dk1"/>
              </a:solidFill>
              <a:highlight>
                <a:srgbClr val="FFFFFF"/>
              </a:highlight>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Light"/>
              <a:buChar char="●"/>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Se ejecutan en orden y nunca en simultáneo.</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41" name="Shape 241"/>
        <p:cNvGrpSpPr/>
        <p:nvPr/>
      </p:nvGrpSpPr>
      <p:grpSpPr>
        <a:xfrm>
          <a:off x="0" y="0"/>
          <a:ext cx="0" cy="0"/>
          <a:chOff x="0" y="0"/>
          <a:chExt cx="0" cy="0"/>
        </a:xfrm>
      </p:grpSpPr>
      <p:sp>
        <p:nvSpPr>
          <p:cNvPr id="242" name="Google Shape;242;p39"/>
          <p:cNvSpPr txBox="1"/>
          <p:nvPr/>
        </p:nvSpPr>
        <p:spPr>
          <a:xfrm>
            <a:off x="2026350" y="1678700"/>
            <a:ext cx="5091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VAMOS AL CÓDIGO</a:t>
            </a:r>
            <a:endParaRPr b="0" i="1" sz="3600" u="none" cap="none" strike="noStrike">
              <a:solidFill>
                <a:srgbClr val="000000"/>
              </a:solidFill>
              <a:latin typeface="Anton"/>
              <a:ea typeface="Anton"/>
              <a:cs typeface="Anton"/>
              <a:sym typeface="Anton"/>
            </a:endParaRPr>
          </a:p>
        </p:txBody>
      </p:sp>
      <p:pic>
        <p:nvPicPr>
          <p:cNvPr id="243" name="Google Shape;243;p39"/>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pic>
        <p:nvPicPr>
          <p:cNvPr id="244" name="Google Shape;244;p39"/>
          <p:cNvPicPr preferRelativeResize="0"/>
          <p:nvPr/>
        </p:nvPicPr>
        <p:blipFill rotWithShape="1">
          <a:blip r:embed="rId4">
            <a:alphaModFix/>
          </a:blip>
          <a:srcRect b="0" l="0" r="0" t="0"/>
          <a:stretch/>
        </p:blipFill>
        <p:spPr>
          <a:xfrm>
            <a:off x="3390678" y="2462975"/>
            <a:ext cx="2362650" cy="1328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48" name="Shape 248"/>
        <p:cNvGrpSpPr/>
        <p:nvPr/>
      </p:nvGrpSpPr>
      <p:grpSpPr>
        <a:xfrm>
          <a:off x="0" y="0"/>
          <a:ext cx="0" cy="0"/>
          <a:chOff x="0" y="0"/>
          <a:chExt cx="0" cy="0"/>
        </a:xfrm>
      </p:grpSpPr>
      <p:sp>
        <p:nvSpPr>
          <p:cNvPr id="249" name="Google Shape;249;p40"/>
          <p:cNvSpPr txBox="1"/>
          <p:nvPr/>
        </p:nvSpPr>
        <p:spPr>
          <a:xfrm>
            <a:off x="2026350" y="2077200"/>
            <a:ext cx="5091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RESUMIENDO</a:t>
            </a:r>
            <a:endParaRPr b="0" i="1" sz="3600" u="none" cap="none" strike="noStrike">
              <a:solidFill>
                <a:srgbClr val="000000"/>
              </a:solidFill>
              <a:latin typeface="Anton"/>
              <a:ea typeface="Anton"/>
              <a:cs typeface="Anton"/>
              <a:sym typeface="Anton"/>
            </a:endParaRPr>
          </a:p>
        </p:txBody>
      </p:sp>
      <p:pic>
        <p:nvPicPr>
          <p:cNvPr id="250" name="Google Shape;250;p40"/>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56" name="Google Shape;256;p41"/>
          <p:cNvPicPr preferRelativeResize="0"/>
          <p:nvPr/>
        </p:nvPicPr>
        <p:blipFill rotWithShape="1">
          <a:blip r:embed="rId4">
            <a:alphaModFix/>
          </a:blip>
          <a:srcRect b="0" l="0" r="0" t="0"/>
          <a:stretch/>
        </p:blipFill>
        <p:spPr>
          <a:xfrm>
            <a:off x="3660263" y="701400"/>
            <a:ext cx="1823463" cy="1632000"/>
          </a:xfrm>
          <a:prstGeom prst="rect">
            <a:avLst/>
          </a:prstGeom>
          <a:noFill/>
          <a:ln>
            <a:noFill/>
          </a:ln>
        </p:spPr>
      </p:pic>
      <p:sp>
        <p:nvSpPr>
          <p:cNvPr id="257" name="Google Shape;257;p41"/>
          <p:cNvSpPr txBox="1"/>
          <p:nvPr/>
        </p:nvSpPr>
        <p:spPr>
          <a:xfrm>
            <a:off x="852150" y="2611663"/>
            <a:ext cx="7439700" cy="1769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¿Entonces qué correlación hay entre el </a:t>
            </a:r>
            <a:r>
              <a:rPr b="1" i="0" lang="es-419" sz="2000" u="none" cap="none" strike="noStrike">
                <a:solidFill>
                  <a:schemeClr val="dk1"/>
                </a:solidFill>
                <a:highlight>
                  <a:srgbClr val="FFFFFF"/>
                </a:highlight>
                <a:latin typeface="Helvetica Neue"/>
                <a:ea typeface="Helvetica Neue"/>
                <a:cs typeface="Helvetica Neue"/>
                <a:sym typeface="Helvetica Neue"/>
              </a:rPr>
              <a:t>render</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las props, el estado y los eventos?</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61" name="Shape 261"/>
        <p:cNvGrpSpPr/>
        <p:nvPr/>
      </p:nvGrpSpPr>
      <p:grpSpPr>
        <a:xfrm>
          <a:off x="0" y="0"/>
          <a:ext cx="0" cy="0"/>
          <a:chOff x="0" y="0"/>
          <a:chExt cx="0" cy="0"/>
        </a:xfrm>
      </p:grpSpPr>
      <p:pic>
        <p:nvPicPr>
          <p:cNvPr id="262" name="Google Shape;262;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63" name="Google Shape;263;p42"/>
          <p:cNvSpPr txBox="1"/>
          <p:nvPr/>
        </p:nvSpPr>
        <p:spPr>
          <a:xfrm>
            <a:off x="697650" y="802325"/>
            <a:ext cx="7748700" cy="397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chemeClr val="dk1"/>
                </a:solidFill>
                <a:latin typeface="Helvetica Neue Light"/>
                <a:ea typeface="Helvetica Neue Light"/>
                <a:cs typeface="Helvetica Neue Light"/>
                <a:sym typeface="Helvetica Neue Light"/>
              </a:rPr>
              <a:t>Para saber </a:t>
            </a:r>
            <a:r>
              <a:rPr b="1" i="0" lang="es-419" sz="2000" u="none" cap="none" strike="noStrike">
                <a:solidFill>
                  <a:schemeClr val="dk1"/>
                </a:solidFill>
                <a:latin typeface="Helvetica Neue"/>
                <a:ea typeface="Helvetica Neue"/>
                <a:cs typeface="Helvetica Neue"/>
                <a:sym typeface="Helvetica Neue"/>
              </a:rPr>
              <a:t>qué debe renderizar</a:t>
            </a:r>
            <a:r>
              <a:rPr b="0" i="0" lang="es-419" sz="2000" u="none" cap="none" strike="noStrike">
                <a:solidFill>
                  <a:schemeClr val="dk1"/>
                </a:solidFill>
                <a:latin typeface="Helvetica Neue Light"/>
                <a:ea typeface="Helvetica Neue Light"/>
                <a:cs typeface="Helvetica Neue Light"/>
                <a:sym typeface="Helvetica Neue Light"/>
              </a:rPr>
              <a:t>, React busca ciertas condiciones específicas:</a:t>
            </a:r>
            <a:endParaRPr b="0" i="0" sz="2000" u="none" cap="none" strike="noStrike">
              <a:solidFill>
                <a:schemeClr val="dk1"/>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Didact Gothic"/>
              <a:buChar char="●"/>
            </a:pPr>
            <a:r>
              <a:rPr b="0" i="0" lang="es-419" sz="2000" u="none" cap="none" strike="noStrike">
                <a:solidFill>
                  <a:schemeClr val="dk1"/>
                </a:solidFill>
                <a:latin typeface="Helvetica Neue Light"/>
                <a:ea typeface="Helvetica Neue Light"/>
                <a:cs typeface="Helvetica Neue Light"/>
                <a:sym typeface="Helvetica Neue Light"/>
              </a:rPr>
              <a:t>Cambio en las </a:t>
            </a:r>
            <a:r>
              <a:rPr b="1" i="0" lang="es-419" sz="2000" u="none" cap="none" strike="noStrike">
                <a:solidFill>
                  <a:schemeClr val="dk1"/>
                </a:solidFill>
                <a:latin typeface="Helvetica Neue"/>
                <a:ea typeface="Helvetica Neue"/>
                <a:cs typeface="Helvetica Neue"/>
                <a:sym typeface="Helvetica Neue"/>
              </a:rPr>
              <a:t>props </a:t>
            </a:r>
            <a:r>
              <a:rPr b="0" i="0" lang="es-419" sz="2000" u="none" cap="none" strike="noStrike">
                <a:solidFill>
                  <a:schemeClr val="dk1"/>
                </a:solidFill>
                <a:latin typeface="Helvetica Neue Light"/>
                <a:ea typeface="Helvetica Neue Light"/>
                <a:cs typeface="Helvetica Neue Light"/>
                <a:sym typeface="Helvetica Neue Light"/>
              </a:rPr>
              <a:t> </a:t>
            </a:r>
            <a:r>
              <a:rPr b="0" i="0" lang="es-419" sz="1800" u="none" cap="none" strike="noStrike">
                <a:solidFill>
                  <a:schemeClr val="dk1"/>
                </a:solidFill>
                <a:latin typeface="Courier New"/>
                <a:ea typeface="Courier New"/>
                <a:cs typeface="Courier New"/>
                <a:sym typeface="Courier New"/>
              </a:rPr>
              <a:t>&lt;Title text=”newtext”/&gt;</a:t>
            </a:r>
            <a:endParaRPr b="0" i="0" sz="1800" u="none" cap="none" strike="noStrike">
              <a:solidFill>
                <a:schemeClr val="dk1"/>
              </a:solidFill>
              <a:latin typeface="Courier New"/>
              <a:ea typeface="Courier New"/>
              <a:cs typeface="Courier New"/>
              <a:sym typeface="Courier New"/>
            </a:endParaRPr>
          </a:p>
          <a:p>
            <a:pPr indent="-355600" lvl="0" marL="457200" marR="0" rtl="0" algn="l">
              <a:lnSpc>
                <a:spcPct val="115000"/>
              </a:lnSpc>
              <a:spcBef>
                <a:spcPts val="0"/>
              </a:spcBef>
              <a:spcAft>
                <a:spcPts val="0"/>
              </a:spcAft>
              <a:buClr>
                <a:srgbClr val="3CEFAB"/>
              </a:buClr>
              <a:buSzPts val="2000"/>
              <a:buFont typeface="Didact Gothic"/>
              <a:buChar char="●"/>
            </a:pPr>
            <a:r>
              <a:rPr b="0" i="0" lang="es-419" sz="2000" u="none" cap="none" strike="noStrike">
                <a:solidFill>
                  <a:schemeClr val="dk1"/>
                </a:solidFill>
                <a:latin typeface="Helvetica Neue Light"/>
                <a:ea typeface="Helvetica Neue Light"/>
                <a:cs typeface="Helvetica Neue Light"/>
                <a:sym typeface="Helvetica Neue Light"/>
              </a:rPr>
              <a:t>Cambio en el </a:t>
            </a:r>
            <a:r>
              <a:rPr b="1" i="0" lang="es-419" sz="2000" u="none" cap="none" strike="noStrike">
                <a:solidFill>
                  <a:schemeClr val="dk1"/>
                </a:solidFill>
                <a:latin typeface="Helvetica Neue"/>
                <a:ea typeface="Helvetica Neue"/>
                <a:cs typeface="Helvetica Neue"/>
                <a:sym typeface="Helvetica Neue"/>
              </a:rPr>
              <a:t>estado </a:t>
            </a:r>
            <a:endParaRPr b="1" i="0" sz="2000" u="none" cap="none" strike="noStrike">
              <a:solidFill>
                <a:schemeClr val="dk1"/>
              </a:solidFill>
              <a:latin typeface="Helvetica Neue"/>
              <a:ea typeface="Helvetica Neue"/>
              <a:cs typeface="Helvetica Neue"/>
              <a:sym typeface="Helvetica Neue"/>
            </a:endParaRPr>
          </a:p>
          <a:p>
            <a:pPr indent="0" lvl="0" marL="914400" marR="0" rtl="0" algn="l">
              <a:lnSpc>
                <a:spcPct val="115000"/>
              </a:lnSpc>
              <a:spcBef>
                <a:spcPts val="0"/>
              </a:spcBef>
              <a:spcAft>
                <a:spcPts val="0"/>
              </a:spcAft>
              <a:buClr>
                <a:srgbClr val="000000"/>
              </a:buClr>
              <a:buSzPts val="1800"/>
              <a:buFont typeface="Arial"/>
              <a:buNone/>
            </a:pPr>
            <a:r>
              <a:rPr b="1" i="0" lang="es-419" sz="1800" u="none" cap="none" strike="noStrike">
                <a:solidFill>
                  <a:schemeClr val="dk1"/>
                </a:solidFill>
                <a:latin typeface="Courier New"/>
                <a:ea typeface="Courier New"/>
                <a:cs typeface="Courier New"/>
                <a:sym typeface="Courier New"/>
              </a:rPr>
              <a:t>this.setState({count: 2})</a:t>
            </a:r>
            <a:r>
              <a:rPr b="0" i="0" lang="es-419" sz="2000" u="none" cap="none" strike="noStrike">
                <a:solidFill>
                  <a:schemeClr val="dk1"/>
                </a:solidFill>
                <a:latin typeface="Helvetica Neue Light"/>
                <a:ea typeface="Helvetica Neue Light"/>
                <a:cs typeface="Helvetica Neue Light"/>
                <a:sym typeface="Helvetica Neue Light"/>
              </a:rPr>
              <a:t> / Class based</a:t>
            </a:r>
            <a:endParaRPr b="0" i="0" sz="2000" u="none" cap="none" strike="noStrike">
              <a:solidFill>
                <a:schemeClr val="dk1"/>
              </a:solidFill>
              <a:latin typeface="Helvetica Neue Light"/>
              <a:ea typeface="Helvetica Neue Light"/>
              <a:cs typeface="Helvetica Neue Light"/>
              <a:sym typeface="Helvetica Neue Light"/>
            </a:endParaRPr>
          </a:p>
          <a:p>
            <a:pPr indent="0" lvl="0" marL="914400" marR="0" rtl="0" algn="l">
              <a:lnSpc>
                <a:spcPct val="115000"/>
              </a:lnSpc>
              <a:spcBef>
                <a:spcPts val="0"/>
              </a:spcBef>
              <a:spcAft>
                <a:spcPts val="0"/>
              </a:spcAft>
              <a:buClr>
                <a:srgbClr val="000000"/>
              </a:buClr>
              <a:buSzPts val="1800"/>
              <a:buFont typeface="Arial"/>
              <a:buNone/>
            </a:pPr>
            <a:r>
              <a:rPr b="1" i="0" lang="es-419" sz="1800" u="none" cap="none" strike="noStrike">
                <a:solidFill>
                  <a:schemeClr val="dk1"/>
                </a:solidFill>
                <a:latin typeface="Courier New"/>
                <a:ea typeface="Courier New"/>
                <a:cs typeface="Courier New"/>
                <a:sym typeface="Courier New"/>
              </a:rPr>
              <a:t>setCount(2)</a:t>
            </a:r>
            <a:r>
              <a:rPr b="0" i="0" lang="es-419" sz="2000" u="none" cap="none" strike="noStrike">
                <a:solidFill>
                  <a:schemeClr val="dk1"/>
                </a:solidFill>
                <a:latin typeface="Helvetica Neue Light"/>
                <a:ea typeface="Helvetica Neue Light"/>
                <a:cs typeface="Helvetica Neue Light"/>
                <a:sym typeface="Helvetica Neue Light"/>
              </a:rPr>
              <a:t> / Fn + Hooks</a:t>
            </a:r>
            <a:endParaRPr b="0" i="0" sz="2000" u="none" cap="none" strike="noStrike">
              <a:solidFill>
                <a:schemeClr val="dk1"/>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Didact Gothic"/>
              <a:buChar char="●"/>
            </a:pPr>
            <a:r>
              <a:rPr b="1" i="0" lang="es-419" sz="2000" u="none" cap="none" strike="noStrike">
                <a:solidFill>
                  <a:schemeClr val="dk1"/>
                </a:solidFill>
                <a:latin typeface="Helvetica Neue"/>
                <a:ea typeface="Helvetica Neue"/>
                <a:cs typeface="Helvetica Neue"/>
                <a:sym typeface="Helvetica Neue"/>
              </a:rPr>
              <a:t>Eventos</a:t>
            </a:r>
            <a:r>
              <a:rPr b="0" i="0" lang="es-419" sz="2000" u="none" cap="none" strike="noStrike">
                <a:solidFill>
                  <a:schemeClr val="dk1"/>
                </a:solidFill>
                <a:latin typeface="Helvetica Neue Light"/>
                <a:ea typeface="Helvetica Neue Light"/>
                <a:cs typeface="Helvetica Neue Light"/>
                <a:sym typeface="Helvetica Neue Light"/>
              </a:rPr>
              <a:t>: </a:t>
            </a:r>
            <a:endParaRPr b="0" i="0" sz="2000" u="none" cap="none" strike="noStrike">
              <a:solidFill>
                <a:schemeClr val="dk1"/>
              </a:solidFill>
              <a:latin typeface="Helvetica Neue Light"/>
              <a:ea typeface="Helvetica Neue Light"/>
              <a:cs typeface="Helvetica Neue Light"/>
              <a:sym typeface="Helvetica Neue Light"/>
            </a:endParaRPr>
          </a:p>
          <a:p>
            <a:pPr indent="0" lvl="0" marL="91440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latin typeface="Helvetica Neue Light"/>
                <a:ea typeface="Helvetica Neue Light"/>
                <a:cs typeface="Helvetica Neue Light"/>
                <a:sym typeface="Helvetica Neue Light"/>
              </a:rPr>
              <a:t>Al ocurrir eventos, programáticamente modificaremos el estado, lo cual detona los dos primeros puntos.</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CLICK TRACKER</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Crea en stackblitz un componente que registre qué cantidad de veces lo clickeamos.</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269" name="Google Shape;269;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70" name="Google Shape;270;p43"/>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7"/>
          <p:cNvSpPr txBox="1"/>
          <p:nvPr/>
        </p:nvSpPr>
        <p:spPr>
          <a:xfrm>
            <a:off x="483500" y="1009175"/>
            <a:ext cx="39807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rPr b="1" i="0" lang="es-419" sz="1250" u="none" cap="none" strike="noStrike">
                <a:solidFill>
                  <a:schemeClr val="dk1"/>
                </a:solidFill>
                <a:latin typeface="Helvetica Neue"/>
                <a:ea typeface="Helvetica Neue"/>
                <a:cs typeface="Helvetica Neue"/>
                <a:sym typeface="Helvetica Neue"/>
              </a:rPr>
              <a:t>Componentes:</a:t>
            </a:r>
            <a:r>
              <a:rPr b="0" i="0" lang="es-419" sz="1250" u="none" cap="none" strike="noStrike">
                <a:solidFill>
                  <a:schemeClr val="dk1"/>
                </a:solidFill>
                <a:latin typeface="Helvetica Neue Light"/>
                <a:ea typeface="Helvetica Neue Light"/>
                <a:cs typeface="Helvetica Neue Light"/>
                <a:sym typeface="Helvetica Neue Light"/>
              </a:rPr>
              <a:t> básicamente, las aplicaciones en React básicamente se construyen mediante los mismos. permiten separar la interfaz de usuario en piezas independientes, reutilizables y pensar en cada pieza de forma aislada.</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rPr b="1" i="0" lang="es-419" sz="1250" u="none" cap="none" strike="noStrike">
                <a:solidFill>
                  <a:schemeClr val="dk1"/>
                </a:solidFill>
                <a:latin typeface="Helvetica Neue"/>
                <a:ea typeface="Helvetica Neue"/>
                <a:cs typeface="Helvetica Neue"/>
                <a:sym typeface="Helvetica Neue"/>
              </a:rPr>
              <a:t>Propiedades: </a:t>
            </a:r>
            <a:r>
              <a:rPr b="0" i="0" lang="es-419" sz="1250" u="none" cap="none" strike="noStrike">
                <a:solidFill>
                  <a:schemeClr val="dk1"/>
                </a:solidFill>
                <a:latin typeface="Helvetica Neue Light"/>
                <a:ea typeface="Helvetica Neue Light"/>
                <a:cs typeface="Helvetica Neue Light"/>
                <a:sym typeface="Helvetica Neue Light"/>
              </a:rPr>
              <a:t>son la forma que tiene React para pasar parámetros de un componente superior a sus children.</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rPr b="1" i="0" lang="es-419" sz="1250" u="none" cap="none" strike="noStrike">
                <a:solidFill>
                  <a:schemeClr val="dk1"/>
                </a:solidFill>
                <a:latin typeface="Helvetica Neue"/>
                <a:ea typeface="Helvetica Neue"/>
                <a:cs typeface="Helvetica Neue"/>
                <a:sym typeface="Helvetica Neue"/>
              </a:rPr>
              <a:t>Componentes de presentación:</a:t>
            </a:r>
            <a:r>
              <a:rPr b="0" i="0" lang="es-419" sz="1250" u="none" cap="none" strike="noStrike">
                <a:solidFill>
                  <a:schemeClr val="dk1"/>
                </a:solidFill>
                <a:latin typeface="Helvetica Neue Light"/>
                <a:ea typeface="Helvetica Neue Light"/>
                <a:cs typeface="Helvetica Neue Light"/>
                <a:sym typeface="Helvetica Neue Light"/>
              </a:rPr>
              <a:t> son aquellos que simplemente se limitan a mostrar datos y tienen poca o nula lógica asociada a manipulación del estado (por eso son también llamados stateless components).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p:txBody>
      </p:sp>
      <p:sp>
        <p:nvSpPr>
          <p:cNvPr id="75" name="Google Shape;75;p17"/>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p:txBody>
      </p:sp>
      <p:pic>
        <p:nvPicPr>
          <p:cNvPr id="76" name="Google Shape;76;p1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7" name="Google Shape;77;p17"/>
          <p:cNvSpPr txBox="1"/>
          <p:nvPr/>
        </p:nvSpPr>
        <p:spPr>
          <a:xfrm>
            <a:off x="45720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78" name="Google Shape;78;p17"/>
          <p:cNvSpPr txBox="1"/>
          <p:nvPr/>
        </p:nvSpPr>
        <p:spPr>
          <a:xfrm>
            <a:off x="4572000" y="1009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rPr b="1" i="0" lang="es-419" sz="1250" u="none" cap="none" strike="noStrike">
                <a:solidFill>
                  <a:schemeClr val="dk1"/>
                </a:solidFill>
                <a:latin typeface="Helvetica Neue"/>
                <a:ea typeface="Helvetica Neue"/>
                <a:cs typeface="Helvetica Neue"/>
                <a:sym typeface="Helvetica Neue"/>
              </a:rPr>
              <a:t>Componentes contenedores: </a:t>
            </a:r>
            <a:r>
              <a:rPr b="0" i="0" lang="es-419" sz="1250" u="none" cap="none" strike="noStrike">
                <a:solidFill>
                  <a:schemeClr val="dk1"/>
                </a:solidFill>
                <a:latin typeface="Helvetica Neue Light"/>
                <a:ea typeface="Helvetica Neue Light"/>
                <a:cs typeface="Helvetica Neue Light"/>
                <a:sym typeface="Helvetica Neue Light"/>
              </a:rPr>
              <a:t>tienen como propósito encapsular a otros componentes y proporcionarles las propiedades que necesitan. Además se encargan de modificar el estado de la aplicación para que el usuario vea el cambio en los datos (por eso son también llamados state components).</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rPr b="1" i="0" lang="es-419" sz="1250" u="none" cap="none" strike="noStrike">
                <a:solidFill>
                  <a:schemeClr val="dk1"/>
                </a:solidFill>
                <a:latin typeface="Helvetica Neue"/>
                <a:ea typeface="Helvetica Neue"/>
                <a:cs typeface="Helvetica Neue"/>
                <a:sym typeface="Helvetica Neue"/>
              </a:rPr>
              <a:t>Children:</a:t>
            </a:r>
            <a:r>
              <a:rPr b="0" i="0" lang="es-419" sz="1250" u="none" cap="none" strike="noStrike">
                <a:solidFill>
                  <a:schemeClr val="dk1"/>
                </a:solidFill>
                <a:latin typeface="Helvetica Neue Light"/>
                <a:ea typeface="Helvetica Neue Light"/>
                <a:cs typeface="Helvetica Neue Light"/>
                <a:sym typeface="Helvetica Neue Light"/>
              </a:rPr>
              <a:t> es una manera que tiene react de permitirnos proyectar/transcluir uno o más componentes dentro otro.</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419" sz="2600" u="none" cap="none" strike="noStrike">
                <a:solidFill>
                  <a:srgbClr val="000000"/>
                </a:solidFill>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276" name="Google Shape;276;p44"/>
          <p:cNvSpPr txBox="1"/>
          <p:nvPr/>
        </p:nvSpPr>
        <p:spPr>
          <a:xfrm>
            <a:off x="938100" y="23752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Crea en </a:t>
            </a:r>
            <a:r>
              <a:rPr b="0" i="0" lang="es-419" sz="2000" u="sng" cap="none" strike="noStrike">
                <a:solidFill>
                  <a:schemeClr val="hlink"/>
                </a:solidFill>
                <a:highlight>
                  <a:schemeClr val="lt1"/>
                </a:highlight>
                <a:latin typeface="Helvetica Neue Light"/>
                <a:ea typeface="Helvetica Neue Light"/>
                <a:cs typeface="Helvetica Neue Light"/>
                <a:sym typeface="Helvetica Neue Light"/>
                <a:hlinkClick r:id="rId3"/>
              </a:rPr>
              <a:t>stackblitz</a:t>
            </a: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 un componente que registre qué cantidad de veces lo clickeamos, y lo muestre en pantalla en conjunto con la fecha/hora del último click, usando la librería Date de js. Cuentas con 25 minutos para hacer la actividad.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277" name="Google Shape;277;p44"/>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278" name="Google Shape;278;p44"/>
          <p:cNvPicPr preferRelativeResize="0"/>
          <p:nvPr/>
        </p:nvPicPr>
        <p:blipFill rotWithShape="1">
          <a:blip r:embed="rId5">
            <a:alphaModFix/>
          </a:blip>
          <a:srcRect b="0" l="0" r="0" t="0"/>
          <a:stretch/>
        </p:blipFill>
        <p:spPr>
          <a:xfrm>
            <a:off x="7509825" y="0"/>
            <a:ext cx="1634174" cy="639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45"/>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419"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419"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419"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46"/>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CICLOS DE VIDA</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nvSpPr>
        <p:spPr>
          <a:xfrm>
            <a:off x="408900" y="2571750"/>
            <a:ext cx="8326200" cy="2437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El ciclo de vida no es más que una </a:t>
            </a:r>
            <a:r>
              <a:rPr b="1" i="0" lang="es-419" sz="2000" u="none" cap="none" strike="noStrike">
                <a:solidFill>
                  <a:srgbClr val="202122"/>
                </a:solidFill>
                <a:highlight>
                  <a:srgbClr val="FFFFFF"/>
                </a:highlight>
                <a:latin typeface="Helvetica Neue"/>
                <a:ea typeface="Helvetica Neue"/>
                <a:cs typeface="Helvetica Neue"/>
                <a:sym typeface="Helvetica Neue"/>
              </a:rPr>
              <a:t>serie de estados </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por los cuales </a:t>
            </a:r>
            <a:r>
              <a:rPr b="1" i="0" lang="es-419" sz="2000" u="none" cap="none" strike="noStrike">
                <a:solidFill>
                  <a:srgbClr val="202122"/>
                </a:solidFill>
                <a:highlight>
                  <a:srgbClr val="FFFFFF"/>
                </a:highlight>
                <a:latin typeface="Helvetica Neue"/>
                <a:ea typeface="Helvetica Neue"/>
                <a:cs typeface="Helvetica Neue"/>
                <a:sym typeface="Helvetica Neue"/>
              </a:rPr>
              <a:t>pasa todo componente a lo largo de su existencia</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Esos estados tienen correspondencia en diversos métodos,</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que podemos implementar para realizar acciones cuando se van produciendo.</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p:txBody>
      </p:sp>
      <p:pic>
        <p:nvPicPr>
          <p:cNvPr id="294" name="Google Shape;294;p47"/>
          <p:cNvPicPr preferRelativeResize="0"/>
          <p:nvPr/>
        </p:nvPicPr>
        <p:blipFill rotWithShape="1">
          <a:blip r:embed="rId3">
            <a:alphaModFix/>
          </a:blip>
          <a:srcRect b="0" l="0" r="0" t="0"/>
          <a:stretch/>
        </p:blipFill>
        <p:spPr>
          <a:xfrm>
            <a:off x="2971650" y="304800"/>
            <a:ext cx="3200700" cy="2133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8"/>
          <p:cNvSpPr txBox="1"/>
          <p:nvPr/>
        </p:nvSpPr>
        <p:spPr>
          <a:xfrm>
            <a:off x="408900" y="2438600"/>
            <a:ext cx="8326200" cy="2437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En React es fundamental el ciclo de vida, porque hay determinadas </a:t>
            </a:r>
            <a:r>
              <a:rPr b="1" i="0" lang="es-419" sz="2000" u="none" cap="none" strike="noStrike">
                <a:solidFill>
                  <a:srgbClr val="202122"/>
                </a:solidFill>
                <a:highlight>
                  <a:srgbClr val="FFFFFF"/>
                </a:highlight>
                <a:latin typeface="Helvetica Neue"/>
                <a:ea typeface="Helvetica Neue"/>
                <a:cs typeface="Helvetica Neue"/>
                <a:sym typeface="Helvetica Neue"/>
              </a:rPr>
              <a:t>acciones que necesariamente </a:t>
            </a:r>
            <a:r>
              <a:rPr b="1" i="0" lang="es-419" sz="2000" u="none" cap="none" strike="noStrike">
                <a:solidFill>
                  <a:srgbClr val="202122"/>
                </a:solidFill>
                <a:highlight>
                  <a:schemeClr val="lt1"/>
                </a:highlight>
                <a:latin typeface="Helvetica Neue"/>
                <a:ea typeface="Helvetica Neue"/>
                <a:cs typeface="Helvetica Neue"/>
                <a:sym typeface="Helvetica Neue"/>
              </a:rPr>
              <a:t>debemos </a:t>
            </a:r>
            <a:r>
              <a:rPr b="1" i="0" lang="es-419" sz="2000" u="none" cap="none" strike="noStrike">
                <a:solidFill>
                  <a:srgbClr val="202122"/>
                </a:solidFill>
                <a:highlight>
                  <a:srgbClr val="FFFFFF"/>
                </a:highlight>
                <a:latin typeface="Helvetica Neue"/>
                <a:ea typeface="Helvetica Neue"/>
                <a:cs typeface="Helvetica Neue"/>
                <a:sym typeface="Helvetica Neue"/>
              </a:rPr>
              <a:t>realizar en el momento correcto de ese ciclo</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Conocer estos ciclos nos ayudará a optimizar la aplicación, siguiendo las reglas básicas que pone React</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p:txBody>
      </p:sp>
      <p:pic>
        <p:nvPicPr>
          <p:cNvPr id="300" name="Google Shape;300;p48"/>
          <p:cNvPicPr preferRelativeResize="0"/>
          <p:nvPr/>
        </p:nvPicPr>
        <p:blipFill rotWithShape="1">
          <a:blip r:embed="rId3">
            <a:alphaModFix/>
          </a:blip>
          <a:srcRect b="0" l="0" r="0" t="0"/>
          <a:stretch/>
        </p:blipFill>
        <p:spPr>
          <a:xfrm>
            <a:off x="2971650" y="304800"/>
            <a:ext cx="3200700" cy="2133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9"/>
          <p:cNvSpPr txBox="1"/>
          <p:nvPr/>
        </p:nvSpPr>
        <p:spPr>
          <a:xfrm>
            <a:off x="116325" y="523600"/>
            <a:ext cx="5535300" cy="4388700"/>
          </a:xfrm>
          <a:prstGeom prst="rect">
            <a:avLst/>
          </a:prstGeom>
          <a:noFill/>
          <a:ln>
            <a:noFill/>
          </a:ln>
        </p:spPr>
        <p:txBody>
          <a:bodyPr anchorCtr="0" anchor="ctr" bIns="91425" lIns="91425" spcFirstLastPara="1" rIns="91425" wrap="square" tIns="91425">
            <a:noAutofit/>
          </a:bodyPr>
          <a:lstStyle/>
          <a:p>
            <a:pPr indent="0" lvl="0" marL="457200" marR="0" rtl="0" algn="ctr">
              <a:lnSpc>
                <a:spcPct val="115000"/>
              </a:lnSpc>
              <a:spcBef>
                <a:spcPts val="0"/>
              </a:spcBef>
              <a:spcAft>
                <a:spcPts val="0"/>
              </a:spcAft>
              <a:buClr>
                <a:srgbClr val="000000"/>
              </a:buClr>
              <a:buSzPts val="2000"/>
              <a:buFont typeface="Arial"/>
              <a:buNone/>
            </a:pP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Hay más reglas pero por ahora tengamos en mente las más básicas:</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45720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No bloquear el rendering con tareas pesadas y sincrónicas.</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Didact Gothic"/>
              <a:buChar char="●"/>
            </a:pP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Ejecutar tareas asincrónicas con </a:t>
            </a:r>
            <a:r>
              <a:rPr b="1" i="0" lang="es-419" sz="2000" u="none" cap="none" strike="noStrike">
                <a:solidFill>
                  <a:srgbClr val="202122"/>
                </a:solidFill>
                <a:highlight>
                  <a:srgbClr val="FFFFFF"/>
                </a:highlight>
                <a:latin typeface="Helvetica Neue"/>
                <a:ea typeface="Helvetica Neue"/>
                <a:cs typeface="Helvetica Neue"/>
                <a:sym typeface="Helvetica Neue"/>
              </a:rPr>
              <a:t>efectos </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secundarios luego del montaje (</a:t>
            </a:r>
            <a:r>
              <a:rPr b="1" i="0" lang="es-419" sz="2000" u="none" cap="none" strike="noStrike">
                <a:solidFill>
                  <a:srgbClr val="202122"/>
                </a:solidFill>
                <a:highlight>
                  <a:srgbClr val="FFFFFF"/>
                </a:highlight>
                <a:latin typeface="Helvetica Neue"/>
                <a:ea typeface="Helvetica Neue"/>
                <a:cs typeface="Helvetica Neue"/>
                <a:sym typeface="Helvetica Neue"/>
              </a:rPr>
              <a:t>mount</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p:txBody>
      </p:sp>
      <p:pic>
        <p:nvPicPr>
          <p:cNvPr id="306" name="Google Shape;306;p49"/>
          <p:cNvPicPr preferRelativeResize="0"/>
          <p:nvPr/>
        </p:nvPicPr>
        <p:blipFill rotWithShape="1">
          <a:blip r:embed="rId3">
            <a:alphaModFix/>
          </a:blip>
          <a:srcRect b="0" l="0" r="0" t="0"/>
          <a:stretch/>
        </p:blipFill>
        <p:spPr>
          <a:xfrm>
            <a:off x="5408169" y="1567751"/>
            <a:ext cx="3735831" cy="3051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10" name="Shape 310"/>
        <p:cNvGrpSpPr/>
        <p:nvPr/>
      </p:nvGrpSpPr>
      <p:grpSpPr>
        <a:xfrm>
          <a:off x="0" y="0"/>
          <a:ext cx="0" cy="0"/>
          <a:chOff x="0" y="0"/>
          <a:chExt cx="0" cy="0"/>
        </a:xfrm>
      </p:grpSpPr>
      <p:sp>
        <p:nvSpPr>
          <p:cNvPr id="311" name="Google Shape;311;p50"/>
          <p:cNvSpPr txBox="1"/>
          <p:nvPr/>
        </p:nvSpPr>
        <p:spPr>
          <a:xfrm>
            <a:off x="1457725" y="2526375"/>
            <a:ext cx="6595800" cy="16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none" cap="none" strike="noStrike">
                <a:solidFill>
                  <a:srgbClr val="000000"/>
                </a:solidFill>
                <a:latin typeface="Helvetica Neue Light"/>
                <a:ea typeface="Helvetica Neue Light"/>
                <a:cs typeface="Helvetica Neue Light"/>
                <a:sym typeface="Helvetica Neue Light"/>
              </a:rPr>
              <a:t>El </a:t>
            </a:r>
            <a:r>
              <a:rPr b="1" i="0" lang="es-419" sz="2000" u="none" cap="none" strike="noStrike">
                <a:solidFill>
                  <a:srgbClr val="000000"/>
                </a:solidFill>
                <a:latin typeface="Helvetica Neue"/>
                <a:ea typeface="Helvetica Neue"/>
                <a:cs typeface="Helvetica Neue"/>
                <a:sym typeface="Helvetica Neue"/>
              </a:rPr>
              <a:t>montaje </a:t>
            </a:r>
            <a:r>
              <a:rPr b="0" i="0" lang="es-419" sz="2000" u="none" cap="none" strike="noStrike">
                <a:solidFill>
                  <a:srgbClr val="000000"/>
                </a:solidFill>
                <a:latin typeface="Helvetica Neue Light"/>
                <a:ea typeface="Helvetica Neue Light"/>
                <a:cs typeface="Helvetica Neue Light"/>
                <a:sym typeface="Helvetica Neue Light"/>
              </a:rPr>
              <a:t>se produce la primera vez que un componente va a generarse, incluyéndose en el DOM.</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none" cap="none" strike="noStrike">
                <a:solidFill>
                  <a:srgbClr val="000000"/>
                </a:solidFill>
                <a:latin typeface="Helvetica Neue Light"/>
                <a:ea typeface="Helvetica Neue Light"/>
                <a:cs typeface="Helvetica Neue Light"/>
                <a:sym typeface="Helvetica Neue Light"/>
              </a:rPr>
              <a:t>La </a:t>
            </a:r>
            <a:r>
              <a:rPr b="1" i="0" lang="es-419" sz="2000" u="none" cap="none" strike="noStrike">
                <a:solidFill>
                  <a:srgbClr val="000000"/>
                </a:solidFill>
                <a:latin typeface="Helvetica Neue"/>
                <a:ea typeface="Helvetica Neue"/>
                <a:cs typeface="Helvetica Neue"/>
                <a:sym typeface="Helvetica Neue"/>
              </a:rPr>
              <a:t>actualización </a:t>
            </a:r>
            <a:r>
              <a:rPr b="0" i="0" lang="es-419" sz="2000" u="none" cap="none" strike="noStrike">
                <a:solidFill>
                  <a:srgbClr val="000000"/>
                </a:solidFill>
                <a:latin typeface="Helvetica Neue Light"/>
                <a:ea typeface="Helvetica Neue Light"/>
                <a:cs typeface="Helvetica Neue Light"/>
                <a:sym typeface="Helvetica Neue Light"/>
              </a:rPr>
              <a:t>se produce cuando el componente ya generado se está actualizando.</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none" cap="none" strike="noStrike">
                <a:solidFill>
                  <a:srgbClr val="000000"/>
                </a:solidFill>
                <a:latin typeface="Helvetica Neue Light"/>
                <a:ea typeface="Helvetica Neue Light"/>
                <a:cs typeface="Helvetica Neue Light"/>
                <a:sym typeface="Helvetica Neue Light"/>
              </a:rPr>
              <a:t>El </a:t>
            </a:r>
            <a:r>
              <a:rPr b="1" i="0" lang="es-419" sz="2000" u="none" cap="none" strike="noStrike">
                <a:solidFill>
                  <a:srgbClr val="000000"/>
                </a:solidFill>
                <a:latin typeface="Helvetica Neue"/>
                <a:ea typeface="Helvetica Neue"/>
                <a:cs typeface="Helvetica Neue"/>
                <a:sym typeface="Helvetica Neue"/>
              </a:rPr>
              <a:t>desmontaje </a:t>
            </a:r>
            <a:r>
              <a:rPr b="0" i="0" lang="es-419" sz="2000" u="none" cap="none" strike="noStrike">
                <a:solidFill>
                  <a:srgbClr val="000000"/>
                </a:solidFill>
                <a:latin typeface="Helvetica Neue Light"/>
                <a:ea typeface="Helvetica Neue Light"/>
                <a:cs typeface="Helvetica Neue Light"/>
                <a:sym typeface="Helvetica Neue Light"/>
              </a:rPr>
              <a:t>se produce cuando el componente se elimina del DOM.</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312" name="Google Shape;312;p50"/>
          <p:cNvSpPr txBox="1"/>
          <p:nvPr/>
        </p:nvSpPr>
        <p:spPr>
          <a:xfrm>
            <a:off x="756775" y="497525"/>
            <a:ext cx="7997700" cy="157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1" lang="es-419" sz="3600" u="none" cap="none" strike="noStrike">
                <a:solidFill>
                  <a:srgbClr val="000000"/>
                </a:solidFill>
                <a:latin typeface="Anton"/>
                <a:ea typeface="Anton"/>
                <a:cs typeface="Anton"/>
                <a:sym typeface="Anton"/>
              </a:rPr>
              <a:t>LAS TRES CLASIFICACIONES DE ESTADOS DENTRO DE UN CICLO DE VIDA</a:t>
            </a:r>
            <a:endParaRPr b="0" i="1" sz="36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pic>
        <p:nvPicPr>
          <p:cNvPr id="313" name="Google Shape;313;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17" name="Shape 317"/>
        <p:cNvGrpSpPr/>
        <p:nvPr/>
      </p:nvGrpSpPr>
      <p:grpSpPr>
        <a:xfrm>
          <a:off x="0" y="0"/>
          <a:ext cx="0" cy="0"/>
          <a:chOff x="0" y="0"/>
          <a:chExt cx="0" cy="0"/>
        </a:xfrm>
      </p:grpSpPr>
      <p:sp>
        <p:nvSpPr>
          <p:cNvPr id="318" name="Google Shape;318;p51"/>
          <p:cNvSpPr/>
          <p:nvPr/>
        </p:nvSpPr>
        <p:spPr>
          <a:xfrm>
            <a:off x="1035613" y="2026013"/>
            <a:ext cx="1800900" cy="954900"/>
          </a:xfrm>
          <a:prstGeom prst="roundRect">
            <a:avLst>
              <a:gd fmla="val 16667" name="adj"/>
            </a:avLst>
          </a:prstGeom>
          <a:gradFill>
            <a:gsLst>
              <a:gs pos="0">
                <a:srgbClr val="E0FF00"/>
              </a:gs>
              <a:gs pos="100000">
                <a:srgbClr val="3CEFAB"/>
              </a:gs>
            </a:gsLst>
            <a:lin ang="1080140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es-419" sz="2300" u="none" cap="none" strike="noStrike">
                <a:solidFill>
                  <a:srgbClr val="000000"/>
                </a:solidFill>
                <a:latin typeface="Helvetica Neue"/>
                <a:ea typeface="Helvetica Neue"/>
                <a:cs typeface="Helvetica Neue"/>
                <a:sym typeface="Helvetica Neue"/>
              </a:rPr>
              <a:t>START</a:t>
            </a:r>
            <a:endParaRPr b="1" i="0" sz="2300" u="none" cap="none" strike="noStrike">
              <a:solidFill>
                <a:srgbClr val="000000"/>
              </a:solidFill>
              <a:latin typeface="Helvetica Neue"/>
              <a:ea typeface="Helvetica Neue"/>
              <a:cs typeface="Helvetica Neue"/>
              <a:sym typeface="Helvetica Neue"/>
            </a:endParaRPr>
          </a:p>
        </p:txBody>
      </p:sp>
      <p:sp>
        <p:nvSpPr>
          <p:cNvPr id="319" name="Google Shape;319;p51"/>
          <p:cNvSpPr txBox="1"/>
          <p:nvPr/>
        </p:nvSpPr>
        <p:spPr>
          <a:xfrm>
            <a:off x="0" y="4181675"/>
            <a:ext cx="9144000" cy="954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rPr b="0" i="0" lang="es-419" sz="1900" u="none" cap="none" strike="noStrike">
                <a:solidFill>
                  <a:srgbClr val="000000"/>
                </a:solidFill>
                <a:latin typeface="Helvetica Neue Light"/>
                <a:ea typeface="Helvetica Neue Light"/>
                <a:cs typeface="Helvetica Neue Light"/>
                <a:sym typeface="Helvetica Neue Light"/>
              </a:rPr>
              <a:t>El hijo tendrá la posibilidad de cambiar todas las veces que quiera hasta que el componente que lo generó lo destruya.</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320" name="Google Shape;320;p51"/>
          <p:cNvSpPr txBox="1"/>
          <p:nvPr/>
        </p:nvSpPr>
        <p:spPr>
          <a:xfrm>
            <a:off x="573150" y="0"/>
            <a:ext cx="7997700" cy="157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1" lang="es-419" sz="4000" u="none" cap="none" strike="noStrike">
                <a:solidFill>
                  <a:srgbClr val="000000"/>
                </a:solidFill>
                <a:latin typeface="Anton"/>
                <a:ea typeface="Anton"/>
                <a:cs typeface="Anton"/>
                <a:sym typeface="Anton"/>
              </a:rPr>
              <a:t>RESUMIENDO</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p:txBody>
      </p:sp>
      <p:pic>
        <p:nvPicPr>
          <p:cNvPr id="321" name="Google Shape;321;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22" name="Google Shape;322;p51"/>
          <p:cNvSpPr/>
          <p:nvPr/>
        </p:nvSpPr>
        <p:spPr>
          <a:xfrm>
            <a:off x="3659988" y="961838"/>
            <a:ext cx="1800900" cy="954900"/>
          </a:xfrm>
          <a:prstGeom prst="roundRect">
            <a:avLst>
              <a:gd fmla="val 16667" name="adj"/>
            </a:avLst>
          </a:prstGeom>
          <a:gradFill>
            <a:gsLst>
              <a:gs pos="0">
                <a:srgbClr val="E0FF00"/>
              </a:gs>
              <a:gs pos="100000">
                <a:srgbClr val="3CEFAB"/>
              </a:gs>
            </a:gsLst>
            <a:lin ang="1080140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s-419" sz="2300" u="none" cap="none" strike="noStrike">
                <a:solidFill>
                  <a:srgbClr val="000000"/>
                </a:solidFill>
                <a:latin typeface="Helvetica Neue Light"/>
                <a:ea typeface="Helvetica Neue Light"/>
                <a:cs typeface="Helvetica Neue Light"/>
                <a:sym typeface="Helvetica Neue Light"/>
              </a:rPr>
              <a:t>MOUNT</a:t>
            </a:r>
            <a:endParaRPr b="0" i="0" sz="2300" u="none" cap="none" strike="noStrike">
              <a:solidFill>
                <a:srgbClr val="000000"/>
              </a:solidFill>
              <a:latin typeface="Helvetica Neue Light"/>
              <a:ea typeface="Helvetica Neue Light"/>
              <a:cs typeface="Helvetica Neue Light"/>
              <a:sym typeface="Helvetica Neue Light"/>
            </a:endParaRPr>
          </a:p>
        </p:txBody>
      </p:sp>
      <p:sp>
        <p:nvSpPr>
          <p:cNvPr id="323" name="Google Shape;323;p51"/>
          <p:cNvSpPr/>
          <p:nvPr/>
        </p:nvSpPr>
        <p:spPr>
          <a:xfrm>
            <a:off x="6307488" y="2026013"/>
            <a:ext cx="1800900" cy="954900"/>
          </a:xfrm>
          <a:prstGeom prst="roundRect">
            <a:avLst>
              <a:gd fmla="val 16667" name="adj"/>
            </a:avLst>
          </a:prstGeom>
          <a:gradFill>
            <a:gsLst>
              <a:gs pos="0">
                <a:srgbClr val="E0FF00"/>
              </a:gs>
              <a:gs pos="100000">
                <a:srgbClr val="3CEFAB"/>
              </a:gs>
            </a:gsLst>
            <a:lin ang="1080140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s-419" sz="2300" u="none" cap="none" strike="noStrike">
                <a:solidFill>
                  <a:srgbClr val="000000"/>
                </a:solidFill>
                <a:latin typeface="Helvetica Neue Light"/>
                <a:ea typeface="Helvetica Neue Light"/>
                <a:cs typeface="Helvetica Neue Light"/>
                <a:sym typeface="Helvetica Neue Light"/>
              </a:rPr>
              <a:t>CHANGE*</a:t>
            </a:r>
            <a:endParaRPr b="0" i="0" sz="2300" u="none" cap="none" strike="noStrike">
              <a:solidFill>
                <a:srgbClr val="000000"/>
              </a:solidFill>
              <a:latin typeface="Helvetica Neue Light"/>
              <a:ea typeface="Helvetica Neue Light"/>
              <a:cs typeface="Helvetica Neue Light"/>
              <a:sym typeface="Helvetica Neue Light"/>
            </a:endParaRPr>
          </a:p>
        </p:txBody>
      </p:sp>
      <p:sp>
        <p:nvSpPr>
          <p:cNvPr id="324" name="Google Shape;324;p51"/>
          <p:cNvSpPr/>
          <p:nvPr/>
        </p:nvSpPr>
        <p:spPr>
          <a:xfrm>
            <a:off x="3608838" y="3226763"/>
            <a:ext cx="1903200" cy="954900"/>
          </a:xfrm>
          <a:prstGeom prst="roundRect">
            <a:avLst>
              <a:gd fmla="val 16667" name="adj"/>
            </a:avLst>
          </a:prstGeom>
          <a:gradFill>
            <a:gsLst>
              <a:gs pos="0">
                <a:srgbClr val="E0FF00"/>
              </a:gs>
              <a:gs pos="100000">
                <a:srgbClr val="3CEFAB"/>
              </a:gs>
            </a:gsLst>
            <a:lin ang="1080140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es-419" sz="2300" u="none" cap="none" strike="noStrike">
                <a:solidFill>
                  <a:srgbClr val="000000"/>
                </a:solidFill>
                <a:latin typeface="Helvetica Neue"/>
                <a:ea typeface="Helvetica Neue"/>
                <a:cs typeface="Helvetica Neue"/>
                <a:sym typeface="Helvetica Neue"/>
              </a:rPr>
              <a:t>DISMOUNT</a:t>
            </a:r>
            <a:endParaRPr b="1" i="0" sz="2300" u="none" cap="none" strike="noStrike">
              <a:solidFill>
                <a:srgbClr val="000000"/>
              </a:solidFill>
              <a:latin typeface="Helvetica Neue"/>
              <a:ea typeface="Helvetica Neue"/>
              <a:cs typeface="Helvetica Neue"/>
              <a:sym typeface="Helvetica Neue"/>
            </a:endParaRPr>
          </a:p>
        </p:txBody>
      </p:sp>
      <p:cxnSp>
        <p:nvCxnSpPr>
          <p:cNvPr id="325" name="Google Shape;325;p51"/>
          <p:cNvCxnSpPr>
            <a:stCxn id="318" idx="0"/>
            <a:endCxn id="322" idx="1"/>
          </p:cNvCxnSpPr>
          <p:nvPr/>
        </p:nvCxnSpPr>
        <p:spPr>
          <a:xfrm rot="-5400000">
            <a:off x="2504563" y="870713"/>
            <a:ext cx="586800" cy="1723800"/>
          </a:xfrm>
          <a:prstGeom prst="curvedConnector2">
            <a:avLst/>
          </a:prstGeom>
          <a:noFill/>
          <a:ln cap="flat" cmpd="sng" w="76200">
            <a:solidFill>
              <a:srgbClr val="202122"/>
            </a:solidFill>
            <a:prstDash val="solid"/>
            <a:round/>
            <a:headEnd len="sm" w="sm" type="none"/>
            <a:tailEnd len="med" w="med" type="triangle"/>
          </a:ln>
          <a:effectLst>
            <a:outerShdw blurRad="57150" rotWithShape="0" algn="bl" dir="5400000" dist="19050">
              <a:srgbClr val="000000">
                <a:alpha val="49411"/>
              </a:srgbClr>
            </a:outerShdw>
          </a:effectLst>
        </p:spPr>
      </p:cxnSp>
      <p:cxnSp>
        <p:nvCxnSpPr>
          <p:cNvPr id="326" name="Google Shape;326;p51"/>
          <p:cNvCxnSpPr>
            <a:endCxn id="323" idx="0"/>
          </p:cNvCxnSpPr>
          <p:nvPr/>
        </p:nvCxnSpPr>
        <p:spPr>
          <a:xfrm>
            <a:off x="5461038" y="1548713"/>
            <a:ext cx="1746900" cy="477300"/>
          </a:xfrm>
          <a:prstGeom prst="curvedConnector2">
            <a:avLst/>
          </a:prstGeom>
          <a:noFill/>
          <a:ln cap="flat" cmpd="sng" w="76200">
            <a:solidFill>
              <a:srgbClr val="202122"/>
            </a:solidFill>
            <a:prstDash val="solid"/>
            <a:round/>
            <a:headEnd len="sm" w="sm" type="none"/>
            <a:tailEnd len="med" w="med" type="triangle"/>
          </a:ln>
          <a:effectLst>
            <a:outerShdw blurRad="57150" rotWithShape="0" algn="bl" dir="5400000" dist="19050">
              <a:srgbClr val="000000">
                <a:alpha val="49411"/>
              </a:srgbClr>
            </a:outerShdw>
          </a:effectLst>
        </p:spPr>
      </p:cxnSp>
      <p:cxnSp>
        <p:nvCxnSpPr>
          <p:cNvPr id="327" name="Google Shape;327;p51"/>
          <p:cNvCxnSpPr>
            <a:stCxn id="323" idx="2"/>
            <a:endCxn id="324" idx="3"/>
          </p:cNvCxnSpPr>
          <p:nvPr/>
        </p:nvCxnSpPr>
        <p:spPr>
          <a:xfrm rot="5400000">
            <a:off x="5998338" y="2494613"/>
            <a:ext cx="723300" cy="1695900"/>
          </a:xfrm>
          <a:prstGeom prst="curvedConnector2">
            <a:avLst/>
          </a:prstGeom>
          <a:noFill/>
          <a:ln cap="flat" cmpd="sng" w="76200">
            <a:solidFill>
              <a:srgbClr val="202122"/>
            </a:solidFill>
            <a:prstDash val="solid"/>
            <a:round/>
            <a:headEnd len="sm" w="sm" type="none"/>
            <a:tailEnd len="med" w="med" type="triangle"/>
          </a:ln>
          <a:effectLst>
            <a:outerShdw blurRad="57150" rotWithShape="0" algn="bl" dir="5400000" dist="19050">
              <a:srgbClr val="000000">
                <a:alpha val="49411"/>
              </a:srgbClr>
            </a:outerShdw>
          </a:effectLst>
        </p:spPr>
      </p:cxnSp>
      <p:cxnSp>
        <p:nvCxnSpPr>
          <p:cNvPr id="328" name="Google Shape;328;p51"/>
          <p:cNvCxnSpPr>
            <a:stCxn id="324" idx="1"/>
            <a:endCxn id="318" idx="2"/>
          </p:cNvCxnSpPr>
          <p:nvPr/>
        </p:nvCxnSpPr>
        <p:spPr>
          <a:xfrm rot="10800000">
            <a:off x="1936038" y="2980913"/>
            <a:ext cx="1672800" cy="723300"/>
          </a:xfrm>
          <a:prstGeom prst="curvedConnector2">
            <a:avLst/>
          </a:prstGeom>
          <a:noFill/>
          <a:ln cap="flat" cmpd="sng" w="76200">
            <a:solidFill>
              <a:srgbClr val="202122"/>
            </a:solidFill>
            <a:prstDash val="solid"/>
            <a:round/>
            <a:headEnd len="sm" w="sm" type="none"/>
            <a:tailEnd len="med" w="med" type="triangle"/>
          </a:ln>
          <a:effectLst>
            <a:outerShdw blurRad="57150" rotWithShape="0" algn="bl" dir="5400000" dist="19050">
              <a:srgbClr val="000000">
                <a:alpha val="49411"/>
              </a:srgbClr>
            </a:outerShdw>
          </a:effectLst>
        </p:spPr>
      </p:cxnSp>
      <p:pic>
        <p:nvPicPr>
          <p:cNvPr id="329" name="Google Shape;329;p51"/>
          <p:cNvPicPr preferRelativeResize="0"/>
          <p:nvPr/>
        </p:nvPicPr>
        <p:blipFill rotWithShape="1">
          <a:blip r:embed="rId4">
            <a:alphaModFix/>
          </a:blip>
          <a:srcRect b="0" l="0" r="0" t="0"/>
          <a:stretch/>
        </p:blipFill>
        <p:spPr>
          <a:xfrm>
            <a:off x="3967199" y="2056113"/>
            <a:ext cx="1186524" cy="1031298"/>
          </a:xfrm>
          <a:prstGeom prst="rect">
            <a:avLst/>
          </a:prstGeom>
          <a:noFill/>
          <a:ln>
            <a:noFill/>
          </a:ln>
          <a:effectLst>
            <a:outerShdw blurRad="100013" rotWithShape="0" algn="bl" dist="9525">
              <a:srgbClr val="000000"/>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2"/>
          <p:cNvSpPr txBox="1"/>
          <p:nvPr/>
        </p:nvSpPr>
        <p:spPr>
          <a:xfrm>
            <a:off x="408900" y="1353000"/>
            <a:ext cx="8326200" cy="2437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2200" u="none" cap="none" strike="noStrike">
                <a:solidFill>
                  <a:srgbClr val="202122"/>
                </a:solidFill>
                <a:highlight>
                  <a:srgbClr val="FFFFFF"/>
                </a:highlight>
                <a:latin typeface="Helvetica Neue Light"/>
                <a:ea typeface="Helvetica Neue Light"/>
                <a:cs typeface="Helvetica Neue Light"/>
                <a:sym typeface="Helvetica Neue Light"/>
              </a:rPr>
              <a:t>Además, dependiendo del estado actual de un componente y lo que está ocurriendo con él, se producirán </a:t>
            </a:r>
            <a:r>
              <a:rPr b="1" i="0" lang="es-419" sz="2200" u="none" cap="none" strike="noStrike">
                <a:solidFill>
                  <a:srgbClr val="202122"/>
                </a:solidFill>
                <a:highlight>
                  <a:srgbClr val="FFFFFF"/>
                </a:highlight>
                <a:latin typeface="Helvetica Neue"/>
                <a:ea typeface="Helvetica Neue"/>
                <a:cs typeface="Helvetica Neue"/>
                <a:sym typeface="Helvetica Neue"/>
              </a:rPr>
              <a:t>grupos diferentes de etapas del ciclo de vida</a:t>
            </a:r>
            <a:r>
              <a:rPr b="0" i="0" lang="es-419" sz="2200" u="none" cap="none" strike="noStrike">
                <a:solidFill>
                  <a:srgbClr val="202122"/>
                </a:solidFill>
                <a:highlight>
                  <a:srgbClr val="FFFFFF"/>
                </a:highlight>
                <a:latin typeface="Helvetica Neue Light"/>
                <a:ea typeface="Helvetica Neue Light"/>
                <a:cs typeface="Helvetica Neue Light"/>
                <a:sym typeface="Helvetica Neue Light"/>
              </a:rPr>
              <a:t>. </a:t>
            </a:r>
            <a:endParaRPr b="0" i="0" sz="22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2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2200" u="none" cap="none" strike="noStrike">
                <a:solidFill>
                  <a:srgbClr val="202122"/>
                </a:solidFill>
                <a:highlight>
                  <a:srgbClr val="FFFFFF"/>
                </a:highlight>
                <a:latin typeface="Helvetica Neue Light"/>
                <a:ea typeface="Helvetica Neue Light"/>
                <a:cs typeface="Helvetica Neue Light"/>
                <a:sym typeface="Helvetica Neue Light"/>
              </a:rPr>
              <a:t>En la siguiente imagen puedes ver un resumen de esta diferenciación.</a:t>
            </a:r>
            <a:endParaRPr b="0" i="0" sz="22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2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2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2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2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2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200" u="none" cap="none" strike="noStrike">
              <a:solidFill>
                <a:srgbClr val="202122"/>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53"/>
          <p:cNvPicPr preferRelativeResize="0"/>
          <p:nvPr/>
        </p:nvPicPr>
        <p:blipFill rotWithShape="1">
          <a:blip r:embed="rId3">
            <a:alphaModFix/>
          </a:blip>
          <a:srcRect b="0" l="0" r="0" t="0"/>
          <a:stretch/>
        </p:blipFill>
        <p:spPr>
          <a:xfrm>
            <a:off x="85537" y="1065813"/>
            <a:ext cx="8972935" cy="2116375"/>
          </a:xfrm>
          <a:prstGeom prst="rect">
            <a:avLst/>
          </a:prstGeom>
          <a:noFill/>
          <a:ln>
            <a:noFill/>
          </a:ln>
        </p:spPr>
      </p:pic>
      <p:sp>
        <p:nvSpPr>
          <p:cNvPr id="340" name="Google Shape;340;p53"/>
          <p:cNvSpPr txBox="1"/>
          <p:nvPr/>
        </p:nvSpPr>
        <p:spPr>
          <a:xfrm>
            <a:off x="247300" y="4409238"/>
            <a:ext cx="3000000" cy="556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Etapas del ciclo de vida</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341" name="Google Shape;341;p5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342" name="Google Shape;342;p53"/>
          <p:cNvSpPr txBox="1"/>
          <p:nvPr/>
        </p:nvSpPr>
        <p:spPr>
          <a:xfrm>
            <a:off x="1835494" y="2018695"/>
            <a:ext cx="1095300" cy="3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rgbClr val="FF0000"/>
                </a:solidFill>
                <a:highlight>
                  <a:srgbClr val="000000"/>
                </a:highlight>
                <a:latin typeface="Didact Gothic"/>
                <a:ea typeface="Didact Gothic"/>
                <a:cs typeface="Didact Gothic"/>
                <a:sym typeface="Didact Gothic"/>
              </a:rPr>
              <a:t>DEPRECADO</a:t>
            </a:r>
            <a:endParaRPr b="0" i="0" sz="700" u="none" cap="none" strike="noStrike">
              <a:solidFill>
                <a:srgbClr val="FF0000"/>
              </a:solidFill>
              <a:highlight>
                <a:srgbClr val="000000"/>
              </a:highlight>
              <a:latin typeface="Didact Gothic"/>
              <a:ea typeface="Didact Gothic"/>
              <a:cs typeface="Didact Gothic"/>
              <a:sym typeface="Didact Gothic"/>
            </a:endParaRPr>
          </a:p>
        </p:txBody>
      </p:sp>
      <p:sp>
        <p:nvSpPr>
          <p:cNvPr id="343" name="Google Shape;343;p53"/>
          <p:cNvSpPr txBox="1"/>
          <p:nvPr/>
        </p:nvSpPr>
        <p:spPr>
          <a:xfrm>
            <a:off x="3986207" y="1391970"/>
            <a:ext cx="1095300" cy="3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rgbClr val="FF0000"/>
                </a:solidFill>
                <a:highlight>
                  <a:srgbClr val="000000"/>
                </a:highlight>
                <a:latin typeface="Didact Gothic"/>
                <a:ea typeface="Didact Gothic"/>
                <a:cs typeface="Didact Gothic"/>
                <a:sym typeface="Didact Gothic"/>
              </a:rPr>
              <a:t>DEPRECADO</a:t>
            </a:r>
            <a:endParaRPr b="0" i="0" sz="700" u="none" cap="none" strike="noStrike">
              <a:solidFill>
                <a:srgbClr val="FF0000"/>
              </a:solidFill>
              <a:highlight>
                <a:srgbClr val="000000"/>
              </a:highlight>
              <a:latin typeface="Didact Gothic"/>
              <a:ea typeface="Didact Gothic"/>
              <a:cs typeface="Didact Gothic"/>
              <a:sym typeface="Didact Gothic"/>
            </a:endParaRPr>
          </a:p>
        </p:txBody>
      </p:sp>
      <p:sp>
        <p:nvSpPr>
          <p:cNvPr id="344" name="Google Shape;344;p53"/>
          <p:cNvSpPr txBox="1"/>
          <p:nvPr/>
        </p:nvSpPr>
        <p:spPr>
          <a:xfrm>
            <a:off x="3986194" y="2018695"/>
            <a:ext cx="1095300" cy="3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rgbClr val="FF0000"/>
                </a:solidFill>
                <a:highlight>
                  <a:srgbClr val="000000"/>
                </a:highlight>
                <a:latin typeface="Didact Gothic"/>
                <a:ea typeface="Didact Gothic"/>
                <a:cs typeface="Didact Gothic"/>
                <a:sym typeface="Didact Gothic"/>
              </a:rPr>
              <a:t>DEPRECADO</a:t>
            </a:r>
            <a:endParaRPr b="0" i="0" sz="700" u="none" cap="none" strike="noStrike">
              <a:solidFill>
                <a:srgbClr val="FF0000"/>
              </a:solidFill>
              <a:highlight>
                <a:srgbClr val="000000"/>
              </a:highlight>
              <a:latin typeface="Didact Gothic"/>
              <a:ea typeface="Didact Gothic"/>
              <a:cs typeface="Didact Gothic"/>
              <a:sym typeface="Didact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 name="Shape 82"/>
        <p:cNvGrpSpPr/>
        <p:nvPr/>
      </p:nvGrpSpPr>
      <p:grpSpPr>
        <a:xfrm>
          <a:off x="0" y="0"/>
          <a:ext cx="0" cy="0"/>
          <a:chOff x="0" y="0"/>
          <a:chExt cx="0" cy="0"/>
        </a:xfrm>
      </p:grpSpPr>
      <p:sp>
        <p:nvSpPr>
          <p:cNvPr id="83" name="Google Shape;83;p18"/>
          <p:cNvSpPr txBox="1"/>
          <p:nvPr/>
        </p:nvSpPr>
        <p:spPr>
          <a:xfrm>
            <a:off x="2187450" y="2077200"/>
            <a:ext cx="4802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COMPONENTES: INTRODUCCIÓN</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48" name="Shape 348"/>
        <p:cNvGrpSpPr/>
        <p:nvPr/>
      </p:nvGrpSpPr>
      <p:grpSpPr>
        <a:xfrm>
          <a:off x="0" y="0"/>
          <a:ext cx="0" cy="0"/>
          <a:chOff x="0" y="0"/>
          <a:chExt cx="0" cy="0"/>
        </a:xfrm>
      </p:grpSpPr>
      <p:sp>
        <p:nvSpPr>
          <p:cNvPr id="349" name="Google Shape;349;p5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1" lang="es-419" sz="3600" u="none" cap="none" strike="noStrike">
                <a:solidFill>
                  <a:srgbClr val="121212"/>
                </a:solidFill>
                <a:latin typeface="Anton"/>
                <a:ea typeface="Anton"/>
                <a:cs typeface="Anton"/>
                <a:sym typeface="Anton"/>
              </a:rPr>
              <a:t>MÉTODOS DE CICLOS DE VIDA</a:t>
            </a:r>
            <a:endParaRPr b="0" i="1" sz="3600" u="none" cap="none" strike="noStrike">
              <a:solidFill>
                <a:srgbClr val="121212"/>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 CLASS BASED )</a:t>
            </a:r>
            <a:endParaRPr b="0" i="1" sz="3600" u="none" cap="none" strike="noStrike">
              <a:solidFill>
                <a:srgbClr val="121212"/>
              </a:solidFill>
              <a:latin typeface="Anton"/>
              <a:ea typeface="Anton"/>
              <a:cs typeface="Anton"/>
              <a:sym typeface="Anton"/>
            </a:endParaRPr>
          </a:p>
        </p:txBody>
      </p:sp>
      <p:pic>
        <p:nvPicPr>
          <p:cNvPr id="350" name="Google Shape;350;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55"/>
          <p:cNvPicPr preferRelativeResize="0"/>
          <p:nvPr/>
        </p:nvPicPr>
        <p:blipFill rotWithShape="1">
          <a:blip r:embed="rId3">
            <a:alphaModFix/>
          </a:blip>
          <a:srcRect b="0" l="0" r="0" t="0"/>
          <a:stretch/>
        </p:blipFill>
        <p:spPr>
          <a:xfrm>
            <a:off x="3660263" y="674525"/>
            <a:ext cx="1823463" cy="1632000"/>
          </a:xfrm>
          <a:prstGeom prst="rect">
            <a:avLst/>
          </a:prstGeom>
          <a:noFill/>
          <a:ln>
            <a:noFill/>
          </a:ln>
        </p:spPr>
      </p:pic>
      <p:sp>
        <p:nvSpPr>
          <p:cNvPr id="356" name="Google Shape;356;p55"/>
          <p:cNvSpPr txBox="1"/>
          <p:nvPr/>
        </p:nvSpPr>
        <p:spPr>
          <a:xfrm>
            <a:off x="408900" y="2306525"/>
            <a:ext cx="8326200" cy="2569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Si bien hoy en día con </a:t>
            </a:r>
            <a:r>
              <a:rPr b="1" i="0" lang="es-419" sz="2000" u="none" cap="none" strike="noStrike">
                <a:solidFill>
                  <a:srgbClr val="202122"/>
                </a:solidFill>
                <a:highlight>
                  <a:srgbClr val="FFFFFF"/>
                </a:highlight>
                <a:latin typeface="Helvetica Neue"/>
                <a:ea typeface="Helvetica Neue"/>
                <a:cs typeface="Helvetica Neue"/>
                <a:sym typeface="Helvetica Neue"/>
              </a:rPr>
              <a:t>componentes funcionales</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 tendremos reemplazos para varios de los </a:t>
            </a:r>
            <a:r>
              <a:rPr b="1" i="0" lang="es-419" sz="2000" u="none" cap="none" strike="noStrike">
                <a:solidFill>
                  <a:srgbClr val="202122"/>
                </a:solidFill>
                <a:highlight>
                  <a:srgbClr val="FFFFFF"/>
                </a:highlight>
                <a:latin typeface="Helvetica Neue"/>
                <a:ea typeface="Helvetica Neue"/>
                <a:cs typeface="Helvetica Neue"/>
                <a:sym typeface="Helvetica Neue"/>
              </a:rPr>
              <a:t>lifecycles</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 a continuación encontrarás una referencia para que los conozcas, con la </a:t>
            </a:r>
            <a:r>
              <a:rPr b="1" i="0" lang="es-419" sz="2000" u="none" cap="none" strike="noStrike">
                <a:solidFill>
                  <a:srgbClr val="202122"/>
                </a:solidFill>
                <a:highlight>
                  <a:srgbClr val="FFFFFF"/>
                </a:highlight>
                <a:latin typeface="Helvetica Neue"/>
                <a:ea typeface="Helvetica Neue"/>
                <a:cs typeface="Helvetica Neue"/>
                <a:sym typeface="Helvetica Neue"/>
              </a:rPr>
              <a:t>consideración </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de que en </a:t>
            </a:r>
            <a:r>
              <a:rPr b="1" i="0" lang="es-419" sz="2000" u="none" cap="none" strike="noStrike">
                <a:solidFill>
                  <a:srgbClr val="202122"/>
                </a:solidFill>
                <a:highlight>
                  <a:srgbClr val="FFFFFF"/>
                </a:highlight>
                <a:latin typeface="Helvetica Neue"/>
                <a:ea typeface="Helvetica Neue"/>
                <a:cs typeface="Helvetica Neue"/>
                <a:sym typeface="Helvetica Neue"/>
              </a:rPr>
              <a:t>React 17.x</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  </a:t>
            </a:r>
            <a:r>
              <a:rPr b="0" i="0" lang="es-419" sz="2000" u="sng" cap="none" strike="noStrike">
                <a:solidFill>
                  <a:schemeClr val="hlink"/>
                </a:solidFill>
                <a:highlight>
                  <a:srgbClr val="FFFFFF"/>
                </a:highlight>
                <a:latin typeface="Helvetica Neue Light"/>
                <a:ea typeface="Helvetica Neue Light"/>
                <a:cs typeface="Helvetica Neue Light"/>
                <a:sym typeface="Helvetica Neue Light"/>
                <a:hlinkClick r:id="rId4"/>
              </a:rPr>
              <a:t>serán deprecados</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342900" lvl="0" marL="2743200" marR="0" rtl="0" algn="l">
              <a:lnSpc>
                <a:spcPct val="115000"/>
              </a:lnSpc>
              <a:spcBef>
                <a:spcPts val="0"/>
              </a:spcBef>
              <a:spcAft>
                <a:spcPts val="0"/>
              </a:spcAft>
              <a:buClr>
                <a:srgbClr val="3CEFAB"/>
              </a:buClr>
              <a:buSzPts val="1800"/>
              <a:buFont typeface="Helvetica Neue Light"/>
              <a:buChar char="●"/>
            </a:pPr>
            <a:r>
              <a:rPr b="0" i="0" lang="es-419" sz="1800" u="none" cap="none" strike="noStrike">
                <a:solidFill>
                  <a:srgbClr val="1A1A1A"/>
                </a:solidFill>
                <a:latin typeface="Helvetica Neue Light"/>
                <a:ea typeface="Helvetica Neue Light"/>
                <a:cs typeface="Helvetica Neue Light"/>
                <a:sym typeface="Helvetica Neue Light"/>
              </a:rPr>
              <a:t>componentWillMount</a:t>
            </a:r>
            <a:endParaRPr b="0" i="0" sz="1800" u="none" cap="none" strike="noStrike">
              <a:solidFill>
                <a:srgbClr val="1A1A1A"/>
              </a:solidFill>
              <a:latin typeface="Helvetica Neue Light"/>
              <a:ea typeface="Helvetica Neue Light"/>
              <a:cs typeface="Helvetica Neue Light"/>
              <a:sym typeface="Helvetica Neue Light"/>
            </a:endParaRPr>
          </a:p>
          <a:p>
            <a:pPr indent="-342900" lvl="0" marL="2743200" marR="0" rtl="0" algn="l">
              <a:lnSpc>
                <a:spcPct val="115000"/>
              </a:lnSpc>
              <a:spcBef>
                <a:spcPts val="0"/>
              </a:spcBef>
              <a:spcAft>
                <a:spcPts val="0"/>
              </a:spcAft>
              <a:buClr>
                <a:srgbClr val="3CEFAB"/>
              </a:buClr>
              <a:buSzPts val="1800"/>
              <a:buFont typeface="Helvetica Neue Light"/>
              <a:buChar char="●"/>
            </a:pPr>
            <a:r>
              <a:rPr b="0" i="0" lang="es-419" sz="1800" u="none" cap="none" strike="noStrike">
                <a:solidFill>
                  <a:srgbClr val="1A1A1A"/>
                </a:solidFill>
                <a:latin typeface="Helvetica Neue Light"/>
                <a:ea typeface="Helvetica Neue Light"/>
                <a:cs typeface="Helvetica Neue Light"/>
                <a:sym typeface="Helvetica Neue Light"/>
              </a:rPr>
              <a:t>componentWillReceiveProps</a:t>
            </a:r>
            <a:endParaRPr b="0" i="0" sz="1800" u="none" cap="none" strike="noStrike">
              <a:solidFill>
                <a:srgbClr val="1A1A1A"/>
              </a:solidFill>
              <a:latin typeface="Helvetica Neue Light"/>
              <a:ea typeface="Helvetica Neue Light"/>
              <a:cs typeface="Helvetica Neue Light"/>
              <a:sym typeface="Helvetica Neue Light"/>
            </a:endParaRPr>
          </a:p>
          <a:p>
            <a:pPr indent="-342900" lvl="0" marL="2743200" marR="0" rtl="0" algn="l">
              <a:lnSpc>
                <a:spcPct val="115000"/>
              </a:lnSpc>
              <a:spcBef>
                <a:spcPts val="0"/>
              </a:spcBef>
              <a:spcAft>
                <a:spcPts val="0"/>
              </a:spcAft>
              <a:buClr>
                <a:srgbClr val="3CEFAB"/>
              </a:buClr>
              <a:buSzPts val="1800"/>
              <a:buFont typeface="Helvetica Neue Light"/>
              <a:buChar char="●"/>
            </a:pPr>
            <a:r>
              <a:rPr b="0" i="0" lang="es-419" sz="1800" u="none" cap="none" strike="noStrike">
                <a:solidFill>
                  <a:srgbClr val="1A1A1A"/>
                </a:solidFill>
                <a:latin typeface="Helvetica Neue Light"/>
                <a:ea typeface="Helvetica Neue Light"/>
                <a:cs typeface="Helvetica Neue Light"/>
                <a:sym typeface="Helvetica Neue Light"/>
              </a:rPr>
              <a:t>componentWillUpdate</a:t>
            </a:r>
            <a:endParaRPr b="0" i="0" sz="1800" u="none" cap="none" strike="noStrike">
              <a:solidFill>
                <a:srgbClr val="202122"/>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6"/>
          <p:cNvSpPr txBox="1"/>
          <p:nvPr/>
        </p:nvSpPr>
        <p:spPr>
          <a:xfrm>
            <a:off x="880425" y="1738300"/>
            <a:ext cx="7439700" cy="2325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Este método del ciclo de vida es de </a:t>
            </a:r>
            <a:r>
              <a:rPr b="1" i="0" lang="es-419" sz="2000" u="none" cap="none" strike="noStrike">
                <a:solidFill>
                  <a:schemeClr val="dk1"/>
                </a:solidFill>
                <a:highlight>
                  <a:srgbClr val="FFFFFF"/>
                </a:highlight>
                <a:latin typeface="Helvetica Neue"/>
                <a:ea typeface="Helvetica Neue"/>
                <a:cs typeface="Helvetica Neue"/>
                <a:sym typeface="Helvetica Neue"/>
              </a:rPr>
              <a:t>tipo montaje</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Se </a:t>
            </a:r>
            <a:r>
              <a:rPr b="1" i="0" lang="es-419" sz="2000" u="none" cap="none" strike="noStrike">
                <a:solidFill>
                  <a:schemeClr val="dk1"/>
                </a:solidFill>
                <a:highlight>
                  <a:srgbClr val="FFFFFF"/>
                </a:highlight>
                <a:latin typeface="Helvetica Neue"/>
                <a:ea typeface="Helvetica Neue"/>
                <a:cs typeface="Helvetica Neue"/>
                <a:sym typeface="Helvetica Neue"/>
              </a:rPr>
              <a:t>ejecuta justo antes del primer renderizado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del componente.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Si dentro de este método seteas el estado del componente</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con setState(), el primer renderizado mostrará ya el dato actualizado y el componente se renderizará sólo una vez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362" name="Google Shape;362;p56"/>
          <p:cNvSpPr txBox="1"/>
          <p:nvPr/>
        </p:nvSpPr>
        <p:spPr>
          <a:xfrm>
            <a:off x="1671825" y="749200"/>
            <a:ext cx="5666100" cy="56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componentWillMount()*</a:t>
            </a:r>
            <a:endParaRPr b="0" i="1" sz="3000" u="none" cap="none" strike="noStrike">
              <a:solidFill>
                <a:srgbClr val="000000"/>
              </a:solidFill>
              <a:latin typeface="Anton"/>
              <a:ea typeface="Anton"/>
              <a:cs typeface="Anton"/>
              <a:sym typeface="Anton"/>
            </a:endParaRPr>
          </a:p>
        </p:txBody>
      </p:sp>
      <p:pic>
        <p:nvPicPr>
          <p:cNvPr id="363" name="Google Shape;363;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64" name="Google Shape;364;p56"/>
          <p:cNvSpPr txBox="1"/>
          <p:nvPr/>
        </p:nvSpPr>
        <p:spPr>
          <a:xfrm rot="587958">
            <a:off x="6325011" y="416152"/>
            <a:ext cx="2524127" cy="63169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300"/>
              <a:buFont typeface="Arial"/>
              <a:buNone/>
            </a:pPr>
            <a:r>
              <a:rPr b="0" i="0" lang="es-419" sz="3300" u="none" cap="none" strike="noStrike">
                <a:solidFill>
                  <a:srgbClr val="FF0000"/>
                </a:solidFill>
                <a:highlight>
                  <a:srgbClr val="000000"/>
                </a:highlight>
                <a:latin typeface="Didact Gothic"/>
                <a:ea typeface="Didact Gothic"/>
                <a:cs typeface="Didact Gothic"/>
                <a:sym typeface="Didact Gothic"/>
              </a:rPr>
              <a:t>DEPRECADO</a:t>
            </a:r>
            <a:endParaRPr b="0" i="0" sz="3300" u="none" cap="none" strike="noStrike">
              <a:solidFill>
                <a:srgbClr val="FF0000"/>
              </a:solidFill>
              <a:highlight>
                <a:srgbClr val="000000"/>
              </a:highlight>
              <a:latin typeface="Didact Gothic"/>
              <a:ea typeface="Didact Gothic"/>
              <a:cs typeface="Didact Gothic"/>
              <a:sym typeface="Didact 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7"/>
          <p:cNvSpPr txBox="1"/>
          <p:nvPr/>
        </p:nvSpPr>
        <p:spPr>
          <a:xfrm>
            <a:off x="880425" y="1738300"/>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Método de montaje, que </a:t>
            </a:r>
            <a:r>
              <a:rPr b="1" i="0" lang="es-419" sz="2000" u="none" cap="none" strike="noStrike">
                <a:solidFill>
                  <a:schemeClr val="dk1"/>
                </a:solidFill>
                <a:highlight>
                  <a:srgbClr val="FFFFFF"/>
                </a:highlight>
                <a:latin typeface="Helvetica Neue"/>
                <a:ea typeface="Helvetica Neue"/>
                <a:cs typeface="Helvetica Neue"/>
                <a:sym typeface="Helvetica Neue"/>
              </a:rPr>
              <a:t>solo se ejecuta en el lado del cliente</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Se produce </a:t>
            </a:r>
            <a:r>
              <a:rPr b="1" i="0" lang="es-419" sz="2000" u="none" cap="none" strike="noStrike">
                <a:solidFill>
                  <a:schemeClr val="dk1"/>
                </a:solidFill>
                <a:highlight>
                  <a:srgbClr val="FFFFFF"/>
                </a:highlight>
                <a:latin typeface="Helvetica Neue"/>
                <a:ea typeface="Helvetica Neue"/>
                <a:cs typeface="Helvetica Neue"/>
                <a:sym typeface="Helvetica Neue"/>
              </a:rPr>
              <a:t>inmediatamente después del primer renderizado</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Una vez se invoca este método ya están disponibles los elementos asociados al componente en el DOM.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Si se tiene que realizar llamadas Ajax, setIntervals, y similares, éste es el sitio adecuado.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370" name="Google Shape;370;p57"/>
          <p:cNvSpPr txBox="1"/>
          <p:nvPr/>
        </p:nvSpPr>
        <p:spPr>
          <a:xfrm>
            <a:off x="1671825" y="749200"/>
            <a:ext cx="5666100" cy="60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componentDidMount()</a:t>
            </a:r>
            <a:endParaRPr b="0" i="1" sz="3000" u="none" cap="none" strike="noStrike">
              <a:solidFill>
                <a:srgbClr val="000000"/>
              </a:solidFill>
              <a:latin typeface="Anton"/>
              <a:ea typeface="Anton"/>
              <a:cs typeface="Anton"/>
              <a:sym typeface="Anton"/>
            </a:endParaRPr>
          </a:p>
        </p:txBody>
      </p:sp>
      <p:pic>
        <p:nvPicPr>
          <p:cNvPr id="371" name="Google Shape;371;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8"/>
          <p:cNvSpPr txBox="1"/>
          <p:nvPr/>
        </p:nvSpPr>
        <p:spPr>
          <a:xfrm>
            <a:off x="852150" y="1366900"/>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1" i="0" lang="es-419" sz="2000" u="none" cap="none" strike="noStrike">
                <a:solidFill>
                  <a:schemeClr val="dk1"/>
                </a:solidFill>
                <a:highlight>
                  <a:srgbClr val="FFFFFF"/>
                </a:highlight>
                <a:latin typeface="Helvetica Neue"/>
                <a:ea typeface="Helvetica Neue"/>
                <a:cs typeface="Helvetica Neue"/>
                <a:sym typeface="Helvetica Neue"/>
              </a:rPr>
              <a:t>Método de actualización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que se invoca cuando las </a:t>
            </a:r>
            <a:r>
              <a:rPr b="1" i="0" lang="es-419" sz="2000" u="none" cap="none" strike="noStrike">
                <a:solidFill>
                  <a:schemeClr val="dk1"/>
                </a:solidFill>
                <a:highlight>
                  <a:srgbClr val="FFFFFF"/>
                </a:highlight>
                <a:latin typeface="Helvetica Neue"/>
                <a:ea typeface="Helvetica Neue"/>
                <a:cs typeface="Helvetica Neue"/>
                <a:sym typeface="Helvetica Neue"/>
              </a:rPr>
              <a:t>propiedades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se van a </a:t>
            </a:r>
            <a:r>
              <a:rPr b="1" i="0" lang="es-419" sz="2000" u="none" cap="none" strike="noStrike">
                <a:solidFill>
                  <a:schemeClr val="dk1"/>
                </a:solidFill>
                <a:highlight>
                  <a:srgbClr val="FFFFFF"/>
                </a:highlight>
                <a:latin typeface="Helvetica Neue"/>
                <a:ea typeface="Helvetica Neue"/>
                <a:cs typeface="Helvetica Neue"/>
                <a:sym typeface="Helvetica Neue"/>
              </a:rPr>
              <a:t>actualizar</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aunque </a:t>
            </a:r>
            <a:r>
              <a:rPr b="1" i="0" lang="es-419" sz="2000" u="none" cap="none" strike="noStrike">
                <a:solidFill>
                  <a:schemeClr val="dk1"/>
                </a:solidFill>
                <a:highlight>
                  <a:srgbClr val="FFFFFF"/>
                </a:highlight>
                <a:latin typeface="Helvetica Neue"/>
                <a:ea typeface="Helvetica Neue"/>
                <a:cs typeface="Helvetica Neue"/>
                <a:sym typeface="Helvetica Neue"/>
              </a:rPr>
              <a:t>no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en el </a:t>
            </a:r>
            <a:r>
              <a:rPr b="1" i="0" lang="es-419" sz="2000" u="none" cap="none" strike="noStrike">
                <a:solidFill>
                  <a:schemeClr val="dk1"/>
                </a:solidFill>
                <a:highlight>
                  <a:srgbClr val="FFFFFF"/>
                </a:highlight>
                <a:latin typeface="Helvetica Neue"/>
                <a:ea typeface="Helvetica Neue"/>
                <a:cs typeface="Helvetica Neue"/>
                <a:sym typeface="Helvetica Neue"/>
              </a:rPr>
              <a:t>primer renderizado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del componente, por lo tanto no se invocará antes de inicializar las propiedades por primera vez.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Tiene como particularidad que </a:t>
            </a:r>
            <a:r>
              <a:rPr b="1" i="0" lang="es-419" sz="2000" u="none" cap="none" strike="noStrike">
                <a:solidFill>
                  <a:schemeClr val="dk1"/>
                </a:solidFill>
                <a:highlight>
                  <a:srgbClr val="FFFFFF"/>
                </a:highlight>
                <a:latin typeface="Helvetica Neue"/>
                <a:ea typeface="Helvetica Neue"/>
                <a:cs typeface="Helvetica Neue"/>
                <a:sym typeface="Helvetica Neue"/>
              </a:rPr>
              <a:t>recibe el valor futuro del objeto de propiedades que tendrá</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El valor anterior es el que está todavía en el componente, pues este método se invocará antes de que esos cambios se hayan producido.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377" name="Google Shape;377;p58"/>
          <p:cNvSpPr txBox="1"/>
          <p:nvPr/>
        </p:nvSpPr>
        <p:spPr>
          <a:xfrm>
            <a:off x="0" y="538475"/>
            <a:ext cx="9144000" cy="117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componentWillReceiveProps()</a:t>
            </a:r>
            <a:endParaRPr b="0" i="1" sz="3000" u="none" cap="none" strike="noStrike">
              <a:solidFill>
                <a:srgbClr val="000000"/>
              </a:solidFill>
              <a:latin typeface="Anton"/>
              <a:ea typeface="Anton"/>
              <a:cs typeface="Anton"/>
              <a:sym typeface="Anton"/>
            </a:endParaRPr>
          </a:p>
        </p:txBody>
      </p:sp>
      <p:pic>
        <p:nvPicPr>
          <p:cNvPr id="378" name="Google Shape;378;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79" name="Google Shape;379;p58"/>
          <p:cNvSpPr txBox="1"/>
          <p:nvPr/>
        </p:nvSpPr>
        <p:spPr>
          <a:xfrm rot="587958">
            <a:off x="6546711" y="327477"/>
            <a:ext cx="2524127" cy="63169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300"/>
              <a:buFont typeface="Arial"/>
              <a:buNone/>
            </a:pPr>
            <a:r>
              <a:rPr b="0" i="0" lang="es-419" sz="3300" u="none" cap="none" strike="noStrike">
                <a:solidFill>
                  <a:srgbClr val="FF0000"/>
                </a:solidFill>
                <a:highlight>
                  <a:srgbClr val="000000"/>
                </a:highlight>
                <a:latin typeface="Didact Gothic"/>
                <a:ea typeface="Didact Gothic"/>
                <a:cs typeface="Didact Gothic"/>
                <a:sym typeface="Didact Gothic"/>
              </a:rPr>
              <a:t>DEPRECADO</a:t>
            </a:r>
            <a:endParaRPr b="0" i="0" sz="3300" u="none" cap="none" strike="noStrike">
              <a:solidFill>
                <a:srgbClr val="FF0000"/>
              </a:solidFill>
              <a:highlight>
                <a:srgbClr val="000000"/>
              </a:highlight>
              <a:latin typeface="Didact Gothic"/>
              <a:ea typeface="Didact Gothic"/>
              <a:cs typeface="Didact Gothic"/>
              <a:sym typeface="Didact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9"/>
          <p:cNvSpPr txBox="1"/>
          <p:nvPr/>
        </p:nvSpPr>
        <p:spPr>
          <a:xfrm>
            <a:off x="507750" y="1460650"/>
            <a:ext cx="8128500" cy="2647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Es un </a:t>
            </a:r>
            <a:r>
              <a:rPr b="1" i="0" lang="es-419" sz="2000" u="none" cap="none" strike="noStrike">
                <a:solidFill>
                  <a:schemeClr val="dk1"/>
                </a:solidFill>
                <a:highlight>
                  <a:srgbClr val="FFFFFF"/>
                </a:highlight>
                <a:latin typeface="Helvetica Neue"/>
                <a:ea typeface="Helvetica Neue"/>
                <a:cs typeface="Helvetica Neue"/>
                <a:sym typeface="Helvetica Neue"/>
              </a:rPr>
              <a:t>método de actualización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y tiene una particularidad especial con respecto a otros métodos del ciclo de vida, que consiste en que </a:t>
            </a:r>
            <a:r>
              <a:rPr b="1" i="0" lang="es-419" sz="2000" u="none" cap="none" strike="noStrike">
                <a:solidFill>
                  <a:schemeClr val="dk1"/>
                </a:solidFill>
                <a:highlight>
                  <a:srgbClr val="FFFFFF"/>
                </a:highlight>
                <a:latin typeface="Helvetica Neue"/>
                <a:ea typeface="Helvetica Neue"/>
                <a:cs typeface="Helvetica Neue"/>
                <a:sym typeface="Helvetica Neue"/>
              </a:rPr>
              <a:t>debe devolver un valor booleano</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Se invocará tanto cuando se producen </a:t>
            </a:r>
            <a:r>
              <a:rPr b="1" i="0" lang="es-419" sz="2000" u="none" cap="none" strike="noStrike">
                <a:solidFill>
                  <a:schemeClr val="dk1"/>
                </a:solidFill>
                <a:highlight>
                  <a:srgbClr val="FFFFFF"/>
                </a:highlight>
                <a:latin typeface="Helvetica Neue"/>
                <a:ea typeface="Helvetica Neue"/>
                <a:cs typeface="Helvetica Neue"/>
                <a:sym typeface="Helvetica Neue"/>
              </a:rPr>
              <a:t>cambios de propiedades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o </a:t>
            </a:r>
            <a:r>
              <a:rPr b="1" i="0" lang="es-419" sz="2000" u="none" cap="none" strike="noStrike">
                <a:solidFill>
                  <a:schemeClr val="dk1"/>
                </a:solidFill>
                <a:highlight>
                  <a:srgbClr val="FFFFFF"/>
                </a:highlight>
                <a:latin typeface="Helvetica Neue"/>
                <a:ea typeface="Helvetica Neue"/>
                <a:cs typeface="Helvetica Neue"/>
                <a:sym typeface="Helvetica Neue"/>
              </a:rPr>
              <a:t>cambios de estado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y es una oportunidad de decirle a react si queremos que actualice la vista.</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385" name="Google Shape;385;p59"/>
          <p:cNvSpPr txBox="1"/>
          <p:nvPr/>
        </p:nvSpPr>
        <p:spPr>
          <a:xfrm>
            <a:off x="1717950" y="174625"/>
            <a:ext cx="59763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shouldComponentUpdate</a:t>
            </a:r>
            <a:endParaRPr b="0" i="1" sz="3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(nextProps, nextState)</a:t>
            </a:r>
            <a:endParaRPr b="0" i="1" sz="3000" u="none" cap="none" strike="noStrike">
              <a:solidFill>
                <a:srgbClr val="000000"/>
              </a:solidFill>
              <a:latin typeface="Anton"/>
              <a:ea typeface="Anton"/>
              <a:cs typeface="Anton"/>
              <a:sym typeface="Anton"/>
            </a:endParaRPr>
          </a:p>
        </p:txBody>
      </p:sp>
      <p:pic>
        <p:nvPicPr>
          <p:cNvPr id="386" name="Google Shape;386;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0"/>
          <p:cNvSpPr txBox="1"/>
          <p:nvPr/>
        </p:nvSpPr>
        <p:spPr>
          <a:xfrm>
            <a:off x="852150" y="2039600"/>
            <a:ext cx="7439700" cy="2199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Este </a:t>
            </a:r>
            <a:r>
              <a:rPr b="1" i="0" lang="es-419" sz="2000" u="none" cap="none" strike="noStrike">
                <a:solidFill>
                  <a:schemeClr val="dk1"/>
                </a:solidFill>
                <a:highlight>
                  <a:srgbClr val="FFFFFF"/>
                </a:highlight>
                <a:latin typeface="Helvetica Neue"/>
                <a:ea typeface="Helvetica Neue"/>
                <a:cs typeface="Helvetica Neue"/>
                <a:sym typeface="Helvetica Neue"/>
              </a:rPr>
              <a:t>método de actualización</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se invocará justo </a:t>
            </a:r>
            <a:r>
              <a:rPr b="1" i="0" lang="es-419" sz="2000" u="none" cap="none" strike="noStrike">
                <a:solidFill>
                  <a:schemeClr val="dk1"/>
                </a:solidFill>
                <a:highlight>
                  <a:srgbClr val="FFFFFF"/>
                </a:highlight>
                <a:latin typeface="Helvetica Neue"/>
                <a:ea typeface="Helvetica Neue"/>
                <a:cs typeface="Helvetica Neue"/>
                <a:sym typeface="Helvetica Neue"/>
              </a:rPr>
              <a:t>antes de que el componente vaya a actualizar su vista</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Es indicado para </a:t>
            </a:r>
            <a:r>
              <a:rPr b="1" i="0" lang="es-419" sz="2000" u="none" cap="none" strike="noStrike">
                <a:solidFill>
                  <a:schemeClr val="dk1"/>
                </a:solidFill>
                <a:highlight>
                  <a:srgbClr val="FFFFFF"/>
                </a:highlight>
                <a:latin typeface="Helvetica Neue"/>
                <a:ea typeface="Helvetica Neue"/>
                <a:cs typeface="Helvetica Neue"/>
                <a:sym typeface="Helvetica Neue"/>
              </a:rPr>
              <a:t>tareas de preparación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de esa inminente renderización causada por una actualización de propiedades o estado.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392" name="Google Shape;392;p60"/>
          <p:cNvSpPr txBox="1"/>
          <p:nvPr/>
        </p:nvSpPr>
        <p:spPr>
          <a:xfrm>
            <a:off x="1671825" y="630075"/>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componentWillUpdate</a:t>
            </a:r>
            <a:endParaRPr b="0" i="1" sz="3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(nextProps, nextState)</a:t>
            </a:r>
            <a:endParaRPr b="0" i="1" sz="3000" u="none" cap="none" strike="noStrike">
              <a:solidFill>
                <a:srgbClr val="000000"/>
              </a:solidFill>
              <a:latin typeface="Anton"/>
              <a:ea typeface="Anton"/>
              <a:cs typeface="Anton"/>
              <a:sym typeface="Anton"/>
            </a:endParaRPr>
          </a:p>
        </p:txBody>
      </p:sp>
      <p:pic>
        <p:nvPicPr>
          <p:cNvPr id="393" name="Google Shape;393;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94" name="Google Shape;394;p60"/>
          <p:cNvSpPr txBox="1"/>
          <p:nvPr/>
        </p:nvSpPr>
        <p:spPr>
          <a:xfrm rot="587958">
            <a:off x="6325011" y="416152"/>
            <a:ext cx="2524127" cy="63169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300"/>
              <a:buFont typeface="Arial"/>
              <a:buNone/>
            </a:pPr>
            <a:r>
              <a:rPr b="0" i="0" lang="es-419" sz="3300" u="none" cap="none" strike="noStrike">
                <a:solidFill>
                  <a:srgbClr val="FF0000"/>
                </a:solidFill>
                <a:highlight>
                  <a:srgbClr val="000000"/>
                </a:highlight>
                <a:latin typeface="Didact Gothic"/>
                <a:ea typeface="Didact Gothic"/>
                <a:cs typeface="Didact Gothic"/>
                <a:sym typeface="Didact Gothic"/>
              </a:rPr>
              <a:t>DEPRECADO</a:t>
            </a:r>
            <a:endParaRPr b="0" i="0" sz="3300" u="none" cap="none" strike="noStrike">
              <a:solidFill>
                <a:srgbClr val="FF0000"/>
              </a:solidFill>
              <a:highlight>
                <a:srgbClr val="000000"/>
              </a:highlight>
              <a:latin typeface="Didact Gothic"/>
              <a:ea typeface="Didact Gothic"/>
              <a:cs typeface="Didact Gothic"/>
              <a:sym typeface="Didact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1"/>
          <p:cNvSpPr txBox="1"/>
          <p:nvPr/>
        </p:nvSpPr>
        <p:spPr>
          <a:xfrm>
            <a:off x="852150" y="1734450"/>
            <a:ext cx="7439700" cy="255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1" i="0" lang="es-419" sz="2000" u="none" cap="none" strike="noStrike">
                <a:solidFill>
                  <a:schemeClr val="dk1"/>
                </a:solidFill>
                <a:highlight>
                  <a:srgbClr val="FFFFFF"/>
                </a:highlight>
                <a:latin typeface="Helvetica Neue"/>
                <a:ea typeface="Helvetica Neue"/>
                <a:cs typeface="Helvetica Neue"/>
                <a:sym typeface="Helvetica Neue"/>
              </a:rPr>
              <a:t>Método de actualización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que se ejecuta justamente </a:t>
            </a:r>
            <a:r>
              <a:rPr b="1" i="0" lang="es-419" sz="2000" u="none" cap="none" strike="noStrike">
                <a:solidFill>
                  <a:schemeClr val="dk1"/>
                </a:solidFill>
                <a:highlight>
                  <a:srgbClr val="FFFFFF"/>
                </a:highlight>
                <a:latin typeface="Helvetica Neue"/>
                <a:ea typeface="Helvetica Neue"/>
                <a:cs typeface="Helvetica Neue"/>
                <a:sym typeface="Helvetica Neue"/>
              </a:rPr>
              <a:t>después de haberse producido la actualización del componente</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En este paso los cambios ya están trasladados al DOM del navegador, así que podríamos operar con el DOM para hacer nuevos cambios.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Como </a:t>
            </a:r>
            <a:r>
              <a:rPr b="1" i="0" lang="es-419" sz="2000" u="none" cap="none" strike="noStrike">
                <a:solidFill>
                  <a:schemeClr val="dk1"/>
                </a:solidFill>
                <a:highlight>
                  <a:srgbClr val="FFFFFF"/>
                </a:highlight>
                <a:latin typeface="Helvetica Neue"/>
                <a:ea typeface="Helvetica Neue"/>
                <a:cs typeface="Helvetica Neue"/>
                <a:sym typeface="Helvetica Neue"/>
              </a:rPr>
              <a:t>parámetros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en este caso </a:t>
            </a:r>
            <a:r>
              <a:rPr b="1" i="0" lang="es-419" sz="2000" u="none" cap="none" strike="noStrike">
                <a:solidFill>
                  <a:schemeClr val="dk1"/>
                </a:solidFill>
                <a:highlight>
                  <a:srgbClr val="FFFFFF"/>
                </a:highlight>
                <a:latin typeface="Helvetica Neue"/>
                <a:ea typeface="Helvetica Neue"/>
                <a:cs typeface="Helvetica Neue"/>
                <a:sym typeface="Helvetica Neue"/>
              </a:rPr>
              <a:t>recibes el valor anterior de las propiedades y el estado</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400" name="Google Shape;400;p61"/>
          <p:cNvSpPr txBox="1"/>
          <p:nvPr/>
        </p:nvSpPr>
        <p:spPr>
          <a:xfrm>
            <a:off x="1738950" y="356775"/>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componentDidUpdate</a:t>
            </a:r>
            <a:endParaRPr b="0" i="1" sz="3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(prevProps, prevState)</a:t>
            </a:r>
            <a:endParaRPr b="0" i="1" sz="3000" u="none" cap="none" strike="noStrike">
              <a:solidFill>
                <a:srgbClr val="000000"/>
              </a:solidFill>
              <a:latin typeface="Anton"/>
              <a:ea typeface="Anton"/>
              <a:cs typeface="Anton"/>
              <a:sym typeface="Anton"/>
            </a:endParaRPr>
          </a:p>
        </p:txBody>
      </p:sp>
      <p:pic>
        <p:nvPicPr>
          <p:cNvPr id="401" name="Google Shape;401;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2"/>
          <p:cNvSpPr txBox="1"/>
          <p:nvPr/>
        </p:nvSpPr>
        <p:spPr>
          <a:xfrm>
            <a:off x="880425" y="1738300"/>
            <a:ext cx="7439700" cy="2654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Este es el único </a:t>
            </a:r>
            <a:r>
              <a:rPr b="1" i="0" lang="es-419" sz="2000" u="none" cap="none" strike="noStrike">
                <a:solidFill>
                  <a:schemeClr val="dk1"/>
                </a:solidFill>
                <a:highlight>
                  <a:srgbClr val="FFFFFF"/>
                </a:highlight>
                <a:latin typeface="Helvetica Neue"/>
                <a:ea typeface="Helvetica Neue"/>
                <a:cs typeface="Helvetica Neue"/>
                <a:sym typeface="Helvetica Neue"/>
              </a:rPr>
              <a:t>método de desmontado</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y se ejecuta en el momento que el </a:t>
            </a:r>
            <a:r>
              <a:rPr b="1" i="0" lang="es-419" sz="2000" u="none" cap="none" strike="noStrike">
                <a:solidFill>
                  <a:schemeClr val="dk1"/>
                </a:solidFill>
                <a:highlight>
                  <a:srgbClr val="FFFFFF"/>
                </a:highlight>
                <a:latin typeface="Helvetica Neue"/>
                <a:ea typeface="Helvetica Neue"/>
                <a:cs typeface="Helvetica Neue"/>
                <a:sym typeface="Helvetica Neue"/>
              </a:rPr>
              <a:t>componente se va a retirar del DOM</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Este método es muy importante, porque es el momento en el que</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se debe realizar una </a:t>
            </a:r>
            <a:r>
              <a:rPr b="1" i="0" lang="es-419" sz="2000" u="none" cap="none" strike="noStrike">
                <a:solidFill>
                  <a:schemeClr val="dk1"/>
                </a:solidFill>
                <a:highlight>
                  <a:srgbClr val="FFFFFF"/>
                </a:highlight>
                <a:latin typeface="Helvetica Neue"/>
                <a:ea typeface="Helvetica Neue"/>
                <a:cs typeface="Helvetica Neue"/>
                <a:sym typeface="Helvetica Neue"/>
              </a:rPr>
              <a:t>limpieza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de cualquier cosa que tuviese el componente y </a:t>
            </a:r>
            <a:r>
              <a:rPr b="1" i="0" lang="es-419" sz="2000" u="none" cap="none" strike="noStrike">
                <a:solidFill>
                  <a:schemeClr val="dk1"/>
                </a:solidFill>
                <a:highlight>
                  <a:srgbClr val="FFFFFF"/>
                </a:highlight>
                <a:latin typeface="Helvetica Neue"/>
                <a:ea typeface="Helvetica Neue"/>
                <a:cs typeface="Helvetica Neue"/>
                <a:sym typeface="Helvetica Neue"/>
              </a:rPr>
              <a:t>que no deba seguir existiendo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cuando se retire de la página.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407" name="Google Shape;407;p62"/>
          <p:cNvSpPr txBox="1"/>
          <p:nvPr/>
        </p:nvSpPr>
        <p:spPr>
          <a:xfrm>
            <a:off x="1408500" y="644075"/>
            <a:ext cx="6187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componentWillUnmount()</a:t>
            </a:r>
            <a:endParaRPr b="0" i="1" sz="3000" u="none" cap="none" strike="noStrike">
              <a:solidFill>
                <a:srgbClr val="000000"/>
              </a:solidFill>
              <a:latin typeface="Anton"/>
              <a:ea typeface="Anton"/>
              <a:cs typeface="Anton"/>
              <a:sym typeface="Anton"/>
            </a:endParaRPr>
          </a:p>
        </p:txBody>
      </p:sp>
      <p:pic>
        <p:nvPicPr>
          <p:cNvPr id="408" name="Google Shape;408;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12" name="Shape 412"/>
        <p:cNvGrpSpPr/>
        <p:nvPr/>
      </p:nvGrpSpPr>
      <p:grpSpPr>
        <a:xfrm>
          <a:off x="0" y="0"/>
          <a:ext cx="0" cy="0"/>
          <a:chOff x="0" y="0"/>
          <a:chExt cx="0" cy="0"/>
        </a:xfrm>
      </p:grpSpPr>
      <p:sp>
        <p:nvSpPr>
          <p:cNvPr id="413" name="Google Shape;413;p6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MÉTODOS DE CICLOS DE VIDA</a:t>
            </a:r>
            <a:endParaRPr b="0" i="1" sz="3600" u="none" cap="none" strike="noStrike">
              <a:solidFill>
                <a:srgbClr val="121212"/>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 FUNCTION BASED )</a:t>
            </a:r>
            <a:endParaRPr b="0" i="1" sz="3600" u="none" cap="none" strike="noStrike">
              <a:solidFill>
                <a:srgbClr val="121212"/>
              </a:solidFill>
              <a:latin typeface="Anton"/>
              <a:ea typeface="Anton"/>
              <a:cs typeface="Anton"/>
              <a:sym typeface="Anton"/>
            </a:endParaRPr>
          </a:p>
        </p:txBody>
      </p:sp>
      <p:pic>
        <p:nvPicPr>
          <p:cNvPr id="414" name="Google Shape;414;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87" name="Shape 87"/>
        <p:cNvGrpSpPr/>
        <p:nvPr/>
      </p:nvGrpSpPr>
      <p:grpSpPr>
        <a:xfrm>
          <a:off x="0" y="0"/>
          <a:ext cx="0" cy="0"/>
          <a:chOff x="0" y="0"/>
          <a:chExt cx="0" cy="0"/>
        </a:xfrm>
      </p:grpSpPr>
      <p:sp>
        <p:nvSpPr>
          <p:cNvPr id="88" name="Google Shape;88;p19"/>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ANATOMÍA DE UN COMPONENTE</a:t>
            </a:r>
            <a:endParaRPr b="0" i="1" sz="3600" u="none" cap="none" strike="noStrike">
              <a:solidFill>
                <a:srgbClr val="000000"/>
              </a:solidFill>
              <a:latin typeface="Anton"/>
              <a:ea typeface="Anton"/>
              <a:cs typeface="Anton"/>
              <a:sym typeface="Anton"/>
            </a:endParaRPr>
          </a:p>
        </p:txBody>
      </p:sp>
      <p:pic>
        <p:nvPicPr>
          <p:cNvPr id="89" name="Google Shape;89;p19"/>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4"/>
          <p:cNvSpPr txBox="1"/>
          <p:nvPr/>
        </p:nvSpPr>
        <p:spPr>
          <a:xfrm>
            <a:off x="886750" y="1361425"/>
            <a:ext cx="3198300" cy="3298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El hook de efecto sirve para: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1. controlar el ciclo de vida</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2. mutaciones (props, estado)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Piénsalo como un filtro: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s-419" sz="1800" u="none" cap="none" strike="noStrike">
                <a:solidFill>
                  <a:schemeClr val="dk1"/>
                </a:solidFill>
                <a:highlight>
                  <a:srgbClr val="FFFFFF"/>
                </a:highlight>
                <a:latin typeface="Courier New"/>
                <a:ea typeface="Courier New"/>
                <a:cs typeface="Courier New"/>
                <a:sym typeface="Courier New"/>
              </a:rPr>
              <a:t>useEffect(fn, filter)</a:t>
            </a:r>
            <a:endParaRPr b="0" i="0" sz="1800" u="none" cap="none" strike="noStrike">
              <a:solidFill>
                <a:schemeClr val="dk1"/>
              </a:solidFill>
              <a:highlight>
                <a:srgbClr val="FFFFFF"/>
              </a:highlight>
              <a:latin typeface="Courier New"/>
              <a:ea typeface="Courier New"/>
              <a:cs typeface="Courier New"/>
              <a:sym typeface="Courier New"/>
            </a:endParaRPr>
          </a:p>
        </p:txBody>
      </p:sp>
      <p:pic>
        <p:nvPicPr>
          <p:cNvPr id="420" name="Google Shape;420;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21" name="Google Shape;421;p64"/>
          <p:cNvPicPr preferRelativeResize="0"/>
          <p:nvPr/>
        </p:nvPicPr>
        <p:blipFill rotWithShape="1">
          <a:blip r:embed="rId4">
            <a:alphaModFix/>
          </a:blip>
          <a:srcRect b="0" l="0" r="0" t="0"/>
          <a:stretch/>
        </p:blipFill>
        <p:spPr>
          <a:xfrm>
            <a:off x="4446150" y="1500150"/>
            <a:ext cx="4697851" cy="2571846"/>
          </a:xfrm>
          <a:prstGeom prst="rect">
            <a:avLst/>
          </a:prstGeom>
          <a:noFill/>
          <a:ln>
            <a:noFill/>
          </a:ln>
        </p:spPr>
      </p:pic>
      <p:sp>
        <p:nvSpPr>
          <p:cNvPr id="422" name="Google Shape;422;p64"/>
          <p:cNvSpPr/>
          <p:nvPr/>
        </p:nvSpPr>
        <p:spPr>
          <a:xfrm>
            <a:off x="4680525" y="2967725"/>
            <a:ext cx="278700" cy="221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64"/>
          <p:cNvSpPr txBox="1"/>
          <p:nvPr/>
        </p:nvSpPr>
        <p:spPr>
          <a:xfrm>
            <a:off x="1478100" y="219925"/>
            <a:ext cx="6187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HOOK DE EFECTO</a:t>
            </a:r>
            <a:endParaRPr b="0" i="1" sz="3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000"/>
              <a:buFont typeface="Arial"/>
              <a:buNone/>
            </a:pPr>
            <a:r>
              <a:rPr b="0" i="0" lang="es-419" sz="3000" u="none" cap="none" strike="noStrike">
                <a:solidFill>
                  <a:srgbClr val="000000"/>
                </a:solidFill>
                <a:latin typeface="Anton"/>
                <a:ea typeface="Anton"/>
                <a:cs typeface="Anton"/>
                <a:sym typeface="Anton"/>
              </a:rPr>
              <a:t>useEffect</a:t>
            </a:r>
            <a:endParaRPr b="0" i="0" sz="3000" u="none" cap="none" strike="noStrike">
              <a:solidFill>
                <a:srgbClr val="000000"/>
              </a:solidFill>
              <a:latin typeface="Anton"/>
              <a:ea typeface="Anton"/>
              <a:cs typeface="Anton"/>
              <a:sym typeface="Anto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5"/>
          <p:cNvSpPr txBox="1"/>
          <p:nvPr/>
        </p:nvSpPr>
        <p:spPr>
          <a:xfrm>
            <a:off x="886750" y="1500150"/>
            <a:ext cx="3198300" cy="2792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Si queremos reemplazar el lifecycle </a:t>
            </a:r>
            <a:r>
              <a:rPr b="0" i="0" lang="es-419" sz="1800" u="none" cap="none" strike="noStrike">
                <a:solidFill>
                  <a:schemeClr val="dk1"/>
                </a:solidFill>
                <a:highlight>
                  <a:srgbClr val="FFFFFF"/>
                </a:highlight>
                <a:latin typeface="Courier New"/>
                <a:ea typeface="Courier New"/>
                <a:cs typeface="Courier New"/>
                <a:sym typeface="Courier New"/>
              </a:rPr>
              <a:t>componentDidMount()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podemos utilizar el hook de efecto con el mismo resultado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chemeClr val="dk1"/>
                </a:solidFill>
                <a:highlight>
                  <a:srgbClr val="FFFFFF"/>
                </a:highlight>
                <a:latin typeface="Courier New"/>
                <a:ea typeface="Courier New"/>
                <a:cs typeface="Courier New"/>
                <a:sym typeface="Courier New"/>
              </a:rPr>
              <a:t>[ ] =&gt;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On mount</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429" name="Google Shape;429;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30" name="Google Shape;430;p65"/>
          <p:cNvPicPr preferRelativeResize="0"/>
          <p:nvPr/>
        </p:nvPicPr>
        <p:blipFill rotWithShape="1">
          <a:blip r:embed="rId4">
            <a:alphaModFix/>
          </a:blip>
          <a:srcRect b="0" l="0" r="0" t="0"/>
          <a:stretch/>
        </p:blipFill>
        <p:spPr>
          <a:xfrm>
            <a:off x="4446150" y="1500150"/>
            <a:ext cx="4697851" cy="2571846"/>
          </a:xfrm>
          <a:prstGeom prst="rect">
            <a:avLst/>
          </a:prstGeom>
          <a:noFill/>
          <a:ln>
            <a:noFill/>
          </a:ln>
        </p:spPr>
      </p:pic>
      <p:sp>
        <p:nvSpPr>
          <p:cNvPr id="431" name="Google Shape;431;p65"/>
          <p:cNvSpPr/>
          <p:nvPr/>
        </p:nvSpPr>
        <p:spPr>
          <a:xfrm>
            <a:off x="4680525" y="2967725"/>
            <a:ext cx="278700" cy="221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65"/>
          <p:cNvSpPr txBox="1"/>
          <p:nvPr/>
        </p:nvSpPr>
        <p:spPr>
          <a:xfrm>
            <a:off x="1478100" y="219925"/>
            <a:ext cx="6187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HOOK DE EFECTO</a:t>
            </a:r>
            <a:endParaRPr b="0" i="1" sz="3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000"/>
              <a:buFont typeface="Arial"/>
              <a:buNone/>
            </a:pPr>
            <a:r>
              <a:rPr b="0" i="0" lang="es-419" sz="3000" u="none" cap="none" strike="noStrike">
                <a:solidFill>
                  <a:srgbClr val="000000"/>
                </a:solidFill>
                <a:latin typeface="Anton"/>
                <a:ea typeface="Anton"/>
                <a:cs typeface="Anton"/>
                <a:sym typeface="Anton"/>
              </a:rPr>
              <a:t>useEffect</a:t>
            </a:r>
            <a:endParaRPr b="0" i="0" sz="3000" u="none" cap="none" strike="noStrike">
              <a:solidFill>
                <a:srgbClr val="000000"/>
              </a:solidFill>
              <a:latin typeface="Anton"/>
              <a:ea typeface="Anton"/>
              <a:cs typeface="Anton"/>
              <a:sym typeface="Anto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6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38" name="Google Shape;438;p66"/>
          <p:cNvSpPr txBox="1"/>
          <p:nvPr/>
        </p:nvSpPr>
        <p:spPr>
          <a:xfrm>
            <a:off x="1147650" y="1500150"/>
            <a:ext cx="6709500" cy="2792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Variantes/filtros:</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800"/>
              <a:buFont typeface="Arial"/>
              <a:buNone/>
            </a:pPr>
            <a:r>
              <a:rPr b="0" i="0" lang="es-419" sz="1800" u="none" cap="none" strike="noStrike">
                <a:solidFill>
                  <a:schemeClr val="dk1"/>
                </a:solidFill>
                <a:highlight>
                  <a:srgbClr val="FFFFFF"/>
                </a:highlight>
                <a:latin typeface="Courier New"/>
                <a:ea typeface="Courier New"/>
                <a:cs typeface="Courier New"/>
                <a:sym typeface="Courier New"/>
              </a:rPr>
              <a:t>[ ] =&gt; </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On mount</a:t>
            </a:r>
            <a:endParaRPr b="0" i="0" sz="19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800"/>
              <a:buFont typeface="Arial"/>
              <a:buNone/>
            </a:pPr>
            <a:r>
              <a:rPr b="0" i="0" lang="es-419" sz="1800" u="none" cap="none" strike="noStrike">
                <a:solidFill>
                  <a:schemeClr val="dk1"/>
                </a:solidFill>
                <a:highlight>
                  <a:srgbClr val="FFFFFF"/>
                </a:highlight>
                <a:latin typeface="Courier New"/>
                <a:ea typeface="Courier New"/>
                <a:cs typeface="Courier New"/>
                <a:sym typeface="Courier New"/>
              </a:rPr>
              <a:t>[prop] =&gt; </a:t>
            </a:r>
            <a:r>
              <a:rPr b="0" i="0" lang="es-419" sz="1900" u="none" cap="none" strike="noStrike">
                <a:solidFill>
                  <a:schemeClr val="dk1"/>
                </a:solidFill>
                <a:highlight>
                  <a:schemeClr val="lt1"/>
                </a:highlight>
                <a:latin typeface="Helvetica Neue Light"/>
                <a:ea typeface="Helvetica Neue Light"/>
                <a:cs typeface="Helvetica Neue Light"/>
                <a:sym typeface="Helvetica Neue Light"/>
              </a:rPr>
              <a:t>On mount</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 y por cada cambio de prop</a:t>
            </a:r>
            <a:endParaRPr b="0" i="0" sz="19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800"/>
              <a:buFont typeface="Arial"/>
              <a:buNone/>
            </a:pPr>
            <a:r>
              <a:rPr b="0" i="0" lang="es-419" sz="1800" u="none" cap="none" strike="noStrike">
                <a:solidFill>
                  <a:schemeClr val="dk1"/>
                </a:solidFill>
                <a:highlight>
                  <a:srgbClr val="FFFFFF"/>
                </a:highlight>
                <a:latin typeface="Courier New"/>
                <a:ea typeface="Courier New"/>
                <a:cs typeface="Courier New"/>
                <a:sym typeface="Courier New"/>
              </a:rPr>
              <a:t>[prop1, prop2] =&gt; </a:t>
            </a:r>
            <a:r>
              <a:rPr b="0" i="0" lang="es-419" sz="1900" u="none" cap="none" strike="noStrike">
                <a:solidFill>
                  <a:schemeClr val="dk1"/>
                </a:solidFill>
                <a:highlight>
                  <a:schemeClr val="lt1"/>
                </a:highlight>
                <a:latin typeface="Helvetica Neue Light"/>
                <a:ea typeface="Helvetica Neue Light"/>
                <a:cs typeface="Helvetica Neue Light"/>
                <a:sym typeface="Helvetica Neue Light"/>
              </a:rPr>
              <a:t>On mount</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 y en cada cambio en </a:t>
            </a:r>
            <a:r>
              <a:rPr b="0" i="0" lang="es-419" sz="1800" u="none" cap="none" strike="noStrike">
                <a:solidFill>
                  <a:schemeClr val="dk1"/>
                </a:solidFill>
                <a:highlight>
                  <a:srgbClr val="FFFFFF"/>
                </a:highlight>
                <a:latin typeface="Courier New"/>
                <a:ea typeface="Courier New"/>
                <a:cs typeface="Courier New"/>
                <a:sym typeface="Courier New"/>
              </a:rPr>
              <a:t>prop1 </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o </a:t>
            </a:r>
            <a:r>
              <a:rPr b="0" i="0" lang="es-419" sz="1800" u="none" cap="none" strike="noStrike">
                <a:solidFill>
                  <a:schemeClr val="dk1"/>
                </a:solidFill>
                <a:highlight>
                  <a:srgbClr val="FFFFFF"/>
                </a:highlight>
                <a:latin typeface="Courier New"/>
                <a:ea typeface="Courier New"/>
                <a:cs typeface="Courier New"/>
                <a:sym typeface="Courier New"/>
              </a:rPr>
              <a:t>prop2</a:t>
            </a:r>
            <a:endParaRPr b="0" i="0" sz="1800" u="none" cap="none" strike="noStrike">
              <a:solidFill>
                <a:schemeClr val="dk1"/>
              </a:solidFill>
              <a:highlight>
                <a:srgbClr val="FFFFFF"/>
              </a:highlight>
              <a:latin typeface="Courier New"/>
              <a:ea typeface="Courier New"/>
              <a:cs typeface="Courier New"/>
              <a:sym typeface="Courier New"/>
            </a:endParaRPr>
          </a:p>
          <a:p>
            <a:pPr indent="0" lvl="0" marL="457200" marR="0" rtl="0" algn="l">
              <a:lnSpc>
                <a:spcPct val="115000"/>
              </a:lnSpc>
              <a:spcBef>
                <a:spcPts val="0"/>
              </a:spcBef>
              <a:spcAft>
                <a:spcPts val="0"/>
              </a:spcAft>
              <a:buClr>
                <a:srgbClr val="000000"/>
              </a:buClr>
              <a:buSzPts val="1800"/>
              <a:buFont typeface="Arial"/>
              <a:buNone/>
            </a:pPr>
            <a:r>
              <a:rPr b="0" i="0" lang="es-419" sz="1800" u="none" cap="none" strike="noStrike">
                <a:solidFill>
                  <a:schemeClr val="dk1"/>
                </a:solidFill>
                <a:highlight>
                  <a:srgbClr val="FFFFFF"/>
                </a:highlight>
                <a:latin typeface="Courier New"/>
                <a:ea typeface="Courier New"/>
                <a:cs typeface="Courier New"/>
                <a:sym typeface="Courier New"/>
              </a:rPr>
              <a:t>undefined =&gt; </a:t>
            </a:r>
            <a:r>
              <a:rPr b="1" i="0" lang="es-419" sz="1800" u="none" cap="none" strike="noStrike">
                <a:solidFill>
                  <a:schemeClr val="dk1"/>
                </a:solidFill>
                <a:highlight>
                  <a:srgbClr val="FFFFFF"/>
                </a:highlight>
                <a:latin typeface="Courier New"/>
                <a:ea typeface="Courier New"/>
                <a:cs typeface="Courier New"/>
                <a:sym typeface="Courier New"/>
              </a:rPr>
              <a:t>useEffect</a:t>
            </a:r>
            <a:r>
              <a:rPr b="0" i="0" lang="es-419" sz="1800" u="none" cap="none" strike="noStrike">
                <a:solidFill>
                  <a:schemeClr val="dk1"/>
                </a:solidFill>
                <a:highlight>
                  <a:srgbClr val="FFFFFF"/>
                </a:highlight>
                <a:latin typeface="Courier New"/>
                <a:ea typeface="Courier New"/>
                <a:cs typeface="Courier New"/>
                <a:sym typeface="Courier New"/>
              </a:rPr>
              <a:t>(()=&gt;{}) =&gt; </a:t>
            </a:r>
            <a:r>
              <a:rPr b="0" i="0" lang="es-419" sz="1900" u="none" cap="none" strike="noStrike">
                <a:solidFill>
                  <a:schemeClr val="dk1"/>
                </a:solidFill>
                <a:highlight>
                  <a:schemeClr val="lt1"/>
                </a:highlight>
                <a:latin typeface="Helvetica Neue Light"/>
                <a:ea typeface="Helvetica Neue Light"/>
                <a:cs typeface="Helvetica Neue Light"/>
                <a:sym typeface="Helvetica Neue Light"/>
              </a:rPr>
              <a:t>Mount </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y en cada render</a:t>
            </a:r>
            <a:endParaRPr b="0" i="0" sz="19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439" name="Google Shape;439;p66"/>
          <p:cNvSpPr txBox="1"/>
          <p:nvPr/>
        </p:nvSpPr>
        <p:spPr>
          <a:xfrm>
            <a:off x="1408500" y="415475"/>
            <a:ext cx="6187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VARIANTES/FILTROS</a:t>
            </a:r>
            <a:endParaRPr b="0" i="1" sz="3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useEffect</a:t>
            </a:r>
            <a:endParaRPr b="0" i="1" sz="3000" u="none" cap="none" strike="noStrike">
              <a:solidFill>
                <a:srgbClr val="000000"/>
              </a:solidFill>
              <a:latin typeface="Anton"/>
              <a:ea typeface="Anton"/>
              <a:cs typeface="Anton"/>
              <a:sym typeface="Anto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43" name="Shape 443"/>
        <p:cNvGrpSpPr/>
        <p:nvPr/>
      </p:nvGrpSpPr>
      <p:grpSpPr>
        <a:xfrm>
          <a:off x="0" y="0"/>
          <a:ext cx="0" cy="0"/>
          <a:chOff x="0" y="0"/>
          <a:chExt cx="0" cy="0"/>
        </a:xfrm>
      </p:grpSpPr>
      <p:sp>
        <p:nvSpPr>
          <p:cNvPr id="444" name="Google Shape;444;p67"/>
          <p:cNvSpPr txBox="1"/>
          <p:nvPr/>
        </p:nvSpPr>
        <p:spPr>
          <a:xfrm>
            <a:off x="1453600" y="1529313"/>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VAMOS AL CÓDIGO</a:t>
            </a:r>
            <a:endParaRPr b="0" i="1" sz="3600" u="none" cap="none" strike="noStrike">
              <a:solidFill>
                <a:srgbClr val="121212"/>
              </a:solidFill>
              <a:latin typeface="Anton"/>
              <a:ea typeface="Anton"/>
              <a:cs typeface="Anton"/>
              <a:sym typeface="Anton"/>
            </a:endParaRPr>
          </a:p>
        </p:txBody>
      </p:sp>
      <p:pic>
        <p:nvPicPr>
          <p:cNvPr id="445" name="Google Shape;445;p6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46" name="Google Shape;446;p67"/>
          <p:cNvPicPr preferRelativeResize="0"/>
          <p:nvPr/>
        </p:nvPicPr>
        <p:blipFill rotWithShape="1">
          <a:blip r:embed="rId4">
            <a:alphaModFix/>
          </a:blip>
          <a:srcRect b="0" l="0" r="0" t="0"/>
          <a:stretch/>
        </p:blipFill>
        <p:spPr>
          <a:xfrm>
            <a:off x="3446278" y="2285788"/>
            <a:ext cx="2362650" cy="13284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52" name="Google Shape;452;p68"/>
          <p:cNvPicPr preferRelativeResize="0"/>
          <p:nvPr/>
        </p:nvPicPr>
        <p:blipFill rotWithShape="1">
          <a:blip r:embed="rId4">
            <a:alphaModFix/>
          </a:blip>
          <a:srcRect b="0" l="0" r="0" t="0"/>
          <a:stretch/>
        </p:blipFill>
        <p:spPr>
          <a:xfrm>
            <a:off x="4813225" y="1291500"/>
            <a:ext cx="4330768" cy="3205525"/>
          </a:xfrm>
          <a:prstGeom prst="rect">
            <a:avLst/>
          </a:prstGeom>
          <a:noFill/>
          <a:ln>
            <a:noFill/>
          </a:ln>
        </p:spPr>
      </p:pic>
      <p:sp>
        <p:nvSpPr>
          <p:cNvPr id="453" name="Google Shape;453;p68"/>
          <p:cNvSpPr txBox="1"/>
          <p:nvPr/>
        </p:nvSpPr>
        <p:spPr>
          <a:xfrm>
            <a:off x="1147650" y="1500150"/>
            <a:ext cx="3665700" cy="3051300"/>
          </a:xfrm>
          <a:prstGeom prst="rect">
            <a:avLst/>
          </a:prstGeom>
          <a:noFill/>
          <a:ln cap="flat" cmpd="sng" w="9525">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s-419" sz="1800" u="none" cap="none" strike="noStrike">
                <a:solidFill>
                  <a:schemeClr val="dk1"/>
                </a:solidFill>
                <a:highlight>
                  <a:srgbClr val="FFFFFF"/>
                </a:highlight>
                <a:latin typeface="Courier New"/>
                <a:ea typeface="Courier New"/>
                <a:cs typeface="Courier New"/>
                <a:sym typeface="Courier New"/>
              </a:rPr>
              <a:t>[ ] =&gt; </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On mount</a:t>
            </a:r>
            <a:endParaRPr b="0" i="0" sz="19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s-419" sz="1800" u="none" cap="none" strike="noStrike">
                <a:solidFill>
                  <a:schemeClr val="dk1"/>
                </a:solidFill>
                <a:highlight>
                  <a:srgbClr val="FFFFFF"/>
                </a:highlight>
                <a:latin typeface="Courier New"/>
                <a:ea typeface="Courier New"/>
                <a:cs typeface="Courier New"/>
                <a:sym typeface="Courier New"/>
              </a:rPr>
              <a:t>[prop] =&gt; </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On mount y por cada cambio de </a:t>
            </a:r>
            <a:r>
              <a:rPr b="0" i="0" lang="es-419" sz="1800" u="none" cap="none" strike="noStrike">
                <a:solidFill>
                  <a:schemeClr val="dk1"/>
                </a:solidFill>
                <a:highlight>
                  <a:srgbClr val="FFFFFF"/>
                </a:highlight>
                <a:latin typeface="Courier New"/>
                <a:ea typeface="Courier New"/>
                <a:cs typeface="Courier New"/>
                <a:sym typeface="Courier New"/>
              </a:rPr>
              <a:t>name</a:t>
            </a:r>
            <a:endParaRPr b="0" i="0" sz="1800" u="none" cap="none" strike="noStrike">
              <a:solidFill>
                <a:schemeClr val="dk1"/>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900"/>
              <a:buFont typeface="Arial"/>
              <a:buNone/>
            </a:pPr>
            <a:r>
              <a:t/>
            </a:r>
            <a:endParaRPr b="0" i="0" sz="19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s-419" sz="1800" u="none" cap="none" strike="noStrike">
                <a:solidFill>
                  <a:schemeClr val="dk1"/>
                </a:solidFill>
                <a:highlight>
                  <a:srgbClr val="FFFFFF"/>
                </a:highlight>
                <a:latin typeface="Courier New"/>
                <a:ea typeface="Courier New"/>
                <a:cs typeface="Courier New"/>
                <a:sym typeface="Courier New"/>
              </a:rPr>
              <a:t>[prop1, prop2] =&gt;</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 On mount y en cada cambio en </a:t>
            </a:r>
            <a:r>
              <a:rPr b="0" i="0" lang="es-419" sz="1800" u="none" cap="none" strike="noStrike">
                <a:solidFill>
                  <a:schemeClr val="dk1"/>
                </a:solidFill>
                <a:highlight>
                  <a:srgbClr val="FFFFFF"/>
                </a:highlight>
                <a:latin typeface="Courier New"/>
                <a:ea typeface="Courier New"/>
                <a:cs typeface="Courier New"/>
                <a:sym typeface="Courier New"/>
              </a:rPr>
              <a:t>prop1 </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ó </a:t>
            </a:r>
            <a:r>
              <a:rPr b="0" i="0" lang="es-419" sz="1800" u="none" cap="none" strike="noStrike">
                <a:solidFill>
                  <a:schemeClr val="dk1"/>
                </a:solidFill>
                <a:highlight>
                  <a:srgbClr val="FFFFFF"/>
                </a:highlight>
                <a:latin typeface="Courier New"/>
                <a:ea typeface="Courier New"/>
                <a:cs typeface="Courier New"/>
                <a:sym typeface="Courier New"/>
              </a:rPr>
              <a:t>prop2 </a:t>
            </a:r>
            <a:endParaRPr b="0" i="0" sz="1800" u="none" cap="none" strike="noStrike">
              <a:solidFill>
                <a:schemeClr val="dk1"/>
              </a:solidFill>
              <a:highlight>
                <a:srgbClr val="FFFFFF"/>
              </a:highlight>
              <a:latin typeface="Courier New"/>
              <a:ea typeface="Courier New"/>
              <a:cs typeface="Courier New"/>
              <a:sym typeface="Courier New"/>
            </a:endParaRPr>
          </a:p>
        </p:txBody>
      </p:sp>
      <p:sp>
        <p:nvSpPr>
          <p:cNvPr id="454" name="Google Shape;454;p68"/>
          <p:cNvSpPr txBox="1"/>
          <p:nvPr/>
        </p:nvSpPr>
        <p:spPr>
          <a:xfrm>
            <a:off x="1408500" y="339275"/>
            <a:ext cx="6187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VARIANTES</a:t>
            </a:r>
            <a:endParaRPr b="0" i="1" sz="3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000"/>
              <a:buFont typeface="Arial"/>
              <a:buNone/>
            </a:pPr>
            <a:r>
              <a:rPr b="0" i="0" lang="es-419" sz="3000" u="none" cap="none" strike="noStrike">
                <a:solidFill>
                  <a:srgbClr val="000000"/>
                </a:solidFill>
                <a:latin typeface="Anton"/>
                <a:ea typeface="Anton"/>
                <a:cs typeface="Anton"/>
                <a:sym typeface="Anton"/>
              </a:rPr>
              <a:t>useEffect</a:t>
            </a:r>
            <a:endParaRPr b="0" i="0" sz="3000" u="none" cap="none" strike="noStrike">
              <a:solidFill>
                <a:srgbClr val="000000"/>
              </a:solidFill>
              <a:latin typeface="Anton"/>
              <a:ea typeface="Anton"/>
              <a:cs typeface="Anton"/>
              <a:sym typeface="Anto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60" name="Google Shape;460;p69"/>
          <p:cNvSpPr txBox="1"/>
          <p:nvPr/>
        </p:nvSpPr>
        <p:spPr>
          <a:xfrm>
            <a:off x="886750" y="1500150"/>
            <a:ext cx="3438900" cy="2968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Si devuelves una función </a:t>
            </a:r>
            <a:r>
              <a:rPr b="0" i="0" lang="es-419" sz="1800" u="none" cap="none" strike="noStrike">
                <a:solidFill>
                  <a:schemeClr val="dk1"/>
                </a:solidFill>
                <a:highlight>
                  <a:srgbClr val="FFFFFF"/>
                </a:highlight>
                <a:latin typeface="Courier New"/>
                <a:ea typeface="Courier New"/>
                <a:cs typeface="Courier New"/>
                <a:sym typeface="Courier New"/>
              </a:rPr>
              <a:t>return () =&gt; {}</a:t>
            </a:r>
            <a:endParaRPr b="0" i="0" sz="1800" u="none" cap="none" strike="noStrike">
              <a:solidFill>
                <a:schemeClr val="dk1"/>
              </a:solidFill>
              <a:highlight>
                <a:srgbClr val="FFFFFF"/>
              </a:highlight>
              <a:latin typeface="Courier New"/>
              <a:ea typeface="Courier New"/>
              <a:cs typeface="Courier New"/>
              <a:sym typeface="Courier New"/>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se ejecutará el clean que quieras (ajax call, remover una suscripción, librería, etc)</a:t>
            </a:r>
            <a:endParaRPr b="0" i="0" sz="1900" u="none" cap="none" strike="noStrike">
              <a:solidFill>
                <a:schemeClr val="dk1"/>
              </a:solidFill>
              <a:highlight>
                <a:srgbClr val="FFFFFF"/>
              </a:highlight>
              <a:latin typeface="Didact Gothic"/>
              <a:ea typeface="Didact Gothic"/>
              <a:cs typeface="Didact Gothic"/>
              <a:sym typeface="Didact Gothic"/>
            </a:endParaRPr>
          </a:p>
        </p:txBody>
      </p:sp>
      <p:pic>
        <p:nvPicPr>
          <p:cNvPr id="461" name="Google Shape;461;p69"/>
          <p:cNvPicPr preferRelativeResize="0"/>
          <p:nvPr/>
        </p:nvPicPr>
        <p:blipFill rotWithShape="1">
          <a:blip r:embed="rId4">
            <a:alphaModFix/>
          </a:blip>
          <a:srcRect b="0" l="0" r="0" t="0"/>
          <a:stretch/>
        </p:blipFill>
        <p:spPr>
          <a:xfrm>
            <a:off x="4446150" y="1500150"/>
            <a:ext cx="4697851" cy="2571846"/>
          </a:xfrm>
          <a:prstGeom prst="rect">
            <a:avLst/>
          </a:prstGeom>
          <a:noFill/>
          <a:ln>
            <a:noFill/>
          </a:ln>
        </p:spPr>
      </p:pic>
      <p:cxnSp>
        <p:nvCxnSpPr>
          <p:cNvPr id="462" name="Google Shape;462;p69"/>
          <p:cNvCxnSpPr/>
          <p:nvPr/>
        </p:nvCxnSpPr>
        <p:spPr>
          <a:xfrm>
            <a:off x="3641150" y="2819675"/>
            <a:ext cx="1121700" cy="27900"/>
          </a:xfrm>
          <a:prstGeom prst="straightConnector1">
            <a:avLst/>
          </a:prstGeom>
          <a:noFill/>
          <a:ln cap="flat" cmpd="sng" w="9525">
            <a:solidFill>
              <a:schemeClr val="dk2"/>
            </a:solidFill>
            <a:prstDash val="solid"/>
            <a:round/>
            <a:headEnd len="sm" w="sm" type="none"/>
            <a:tailEnd len="med" w="med" type="triangle"/>
          </a:ln>
        </p:spPr>
      </p:cxnSp>
      <p:sp>
        <p:nvSpPr>
          <p:cNvPr id="463" name="Google Shape;463;p69"/>
          <p:cNvSpPr txBox="1"/>
          <p:nvPr/>
        </p:nvSpPr>
        <p:spPr>
          <a:xfrm>
            <a:off x="1408500" y="415475"/>
            <a:ext cx="6187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CLEANUP</a:t>
            </a:r>
            <a:endParaRPr b="0" i="1" sz="3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useEffect</a:t>
            </a:r>
            <a:endParaRPr b="0" i="1" sz="3000" u="none" cap="none" strike="noStrike">
              <a:solidFill>
                <a:srgbClr val="000000"/>
              </a:solidFill>
              <a:latin typeface="Anton"/>
              <a:ea typeface="Anton"/>
              <a:cs typeface="Anton"/>
              <a:sym typeface="Anto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0"/>
          <p:cNvSpPr txBox="1"/>
          <p:nvPr/>
        </p:nvSpPr>
        <p:spPr>
          <a:xfrm>
            <a:off x="1408500" y="644075"/>
            <a:ext cx="6187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IMPORTANTE</a:t>
            </a:r>
            <a:endParaRPr b="0" i="1" sz="3000" u="none" cap="none" strike="noStrike">
              <a:solidFill>
                <a:srgbClr val="000000"/>
              </a:solidFill>
              <a:latin typeface="Anton"/>
              <a:ea typeface="Anton"/>
              <a:cs typeface="Anton"/>
              <a:sym typeface="Anton"/>
            </a:endParaRPr>
          </a:p>
        </p:txBody>
      </p:sp>
      <p:pic>
        <p:nvPicPr>
          <p:cNvPr id="469" name="Google Shape;469;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70" name="Google Shape;470;p70"/>
          <p:cNvSpPr txBox="1"/>
          <p:nvPr/>
        </p:nvSpPr>
        <p:spPr>
          <a:xfrm>
            <a:off x="1231350" y="1500150"/>
            <a:ext cx="6681300" cy="3222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Tanto los </a:t>
            </a:r>
            <a:r>
              <a:rPr b="1" i="0" lang="es-419" sz="2000" u="none" cap="none" strike="noStrike">
                <a:solidFill>
                  <a:schemeClr val="dk1"/>
                </a:solidFill>
                <a:highlight>
                  <a:srgbClr val="FFFFFF"/>
                </a:highlight>
                <a:latin typeface="Helvetica Neue"/>
                <a:ea typeface="Helvetica Neue"/>
                <a:cs typeface="Helvetica Neue"/>
                <a:sym typeface="Helvetica Neue"/>
              </a:rPr>
              <a:t>callbacks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como los </a:t>
            </a:r>
            <a:r>
              <a:rPr b="1" i="0" lang="es-419" sz="2000" u="none" cap="none" strike="noStrike">
                <a:solidFill>
                  <a:schemeClr val="dk1"/>
                </a:solidFill>
                <a:highlight>
                  <a:srgbClr val="FFFFFF"/>
                </a:highlight>
                <a:latin typeface="Helvetica Neue"/>
                <a:ea typeface="Helvetica Neue"/>
                <a:cs typeface="Helvetica Neue"/>
                <a:sym typeface="Helvetica Neue"/>
              </a:rPr>
              <a:t>cleanups</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Arial"/>
              <a:buChar char="●"/>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Se ejecutan </a:t>
            </a:r>
            <a:r>
              <a:rPr b="1" i="0" lang="es-419" sz="2000" u="none" cap="none" strike="noStrike">
                <a:solidFill>
                  <a:schemeClr val="dk1"/>
                </a:solidFill>
                <a:highlight>
                  <a:srgbClr val="FFFFFF"/>
                </a:highlight>
                <a:latin typeface="Helvetica Neue"/>
                <a:ea typeface="Helvetica Neue"/>
                <a:cs typeface="Helvetica Neue"/>
                <a:sym typeface="Helvetica Neue"/>
              </a:rPr>
              <a:t>en el orden en que se hayan declarado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los otros hooks respectivos.</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Arial"/>
              <a:buChar char="●"/>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Recuerda que </a:t>
            </a:r>
            <a:r>
              <a:rPr b="1" i="0" lang="es-419" sz="2000" u="none" cap="none" strike="noStrike">
                <a:solidFill>
                  <a:schemeClr val="dk1"/>
                </a:solidFill>
                <a:highlight>
                  <a:srgbClr val="FFFFFF"/>
                </a:highlight>
                <a:latin typeface="Helvetica Neue"/>
                <a:ea typeface="Helvetica Neue"/>
                <a:cs typeface="Helvetica Neue"/>
                <a:sym typeface="Helvetica Neue"/>
              </a:rPr>
              <a:t>la función se destruye en cada ejecución</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si tienes actividad pendiente hay que cerrarla en cada cleanup y volver a suscribirla.</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1"/>
          <p:cNvSpPr txBox="1"/>
          <p:nvPr/>
        </p:nvSpPr>
        <p:spPr>
          <a:xfrm>
            <a:off x="1408500" y="644075"/>
            <a:ext cx="6187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COMPORTAMIENTO SIMÉTRICO</a:t>
            </a:r>
            <a:endParaRPr b="0" i="1" sz="3000" u="none" cap="none" strike="noStrike">
              <a:solidFill>
                <a:srgbClr val="000000"/>
              </a:solidFill>
              <a:latin typeface="Anton"/>
              <a:ea typeface="Anton"/>
              <a:cs typeface="Anton"/>
              <a:sym typeface="Anton"/>
            </a:endParaRPr>
          </a:p>
        </p:txBody>
      </p:sp>
      <p:pic>
        <p:nvPicPr>
          <p:cNvPr id="476" name="Google Shape;476;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77" name="Google Shape;477;p71"/>
          <p:cNvSpPr txBox="1"/>
          <p:nvPr/>
        </p:nvSpPr>
        <p:spPr>
          <a:xfrm>
            <a:off x="1231350" y="1423950"/>
            <a:ext cx="6681300" cy="3222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Los hooks se comportan simétricamente tanto con los valores observados </a:t>
            </a:r>
            <a:r>
              <a:rPr b="1" i="0" lang="es-419" sz="2000" u="none" cap="none" strike="noStrike">
                <a:solidFill>
                  <a:schemeClr val="dk1"/>
                </a:solidFill>
                <a:highlight>
                  <a:srgbClr val="FFFFFF"/>
                </a:highlight>
                <a:latin typeface="Helvetica Neue"/>
                <a:ea typeface="Helvetica Neue"/>
                <a:cs typeface="Helvetica Neue"/>
                <a:sym typeface="Helvetica Neue"/>
              </a:rPr>
              <a:t>props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como con el </a:t>
            </a:r>
            <a:r>
              <a:rPr b="1" i="0" lang="es-419" sz="2000" u="none" cap="none" strike="noStrike">
                <a:solidFill>
                  <a:schemeClr val="dk1"/>
                </a:solidFill>
                <a:highlight>
                  <a:srgbClr val="FFFFFF"/>
                </a:highlight>
                <a:latin typeface="Helvetica Neue"/>
                <a:ea typeface="Helvetica Neue"/>
                <a:cs typeface="Helvetica Neue"/>
                <a:sym typeface="Helvetica Neue"/>
              </a:rPr>
              <a:t>state</a:t>
            </a:r>
            <a:endParaRPr b="1" i="0" sz="2000" u="none" cap="none" strike="noStrike">
              <a:solidFill>
                <a:schemeClr val="dk1"/>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38761D"/>
                </a:solidFill>
                <a:highlight>
                  <a:srgbClr val="FFFFFF"/>
                </a:highlight>
                <a:latin typeface="Helvetica Neue Light"/>
                <a:ea typeface="Helvetica Neue Light"/>
                <a:cs typeface="Helvetica Neue Light"/>
                <a:sym typeface="Helvetica Neue Light"/>
              </a:rPr>
              <a:t>Acción =&gt; Limpieza =&gt; Acción =&gt; Limpieza</a:t>
            </a:r>
            <a:b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b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y nunca</a:t>
            </a:r>
            <a:b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br>
            <a:r>
              <a:rPr b="0" i="0" lang="es-419" sz="2000" u="none" cap="none" strike="noStrike">
                <a:solidFill>
                  <a:srgbClr val="FF0000"/>
                </a:solidFill>
                <a:highlight>
                  <a:srgbClr val="FFFFFF"/>
                </a:highlight>
                <a:latin typeface="Helvetica Neue Light"/>
                <a:ea typeface="Helvetica Neue Light"/>
                <a:cs typeface="Helvetica Neue Light"/>
                <a:sym typeface="Helvetica Neue Light"/>
              </a:rPr>
              <a:t>Acción =&gt; Acción =&gt; Acción =&gt; Limpieza</a:t>
            </a:r>
            <a:endParaRPr b="0" i="0" sz="2000" u="none" cap="none" strike="noStrike">
              <a:solidFill>
                <a:srgbClr val="FF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Cualquier acción en un </a:t>
            </a:r>
            <a:r>
              <a:rPr b="1" i="0" lang="es-419" sz="2000" u="none" cap="none" strike="noStrike">
                <a:solidFill>
                  <a:schemeClr val="dk1"/>
                </a:solidFill>
                <a:highlight>
                  <a:srgbClr val="FFFFFF"/>
                </a:highlight>
                <a:latin typeface="Helvetica Neue"/>
                <a:ea typeface="Helvetica Neue"/>
                <a:cs typeface="Helvetica Neue"/>
                <a:sym typeface="Helvetica Neue"/>
              </a:rPr>
              <a:t>effect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tiene una acción opuesta de limpieza, que será ejecutada antes de poder volver a ejecutar la acción.</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2"/>
          <p:cNvSpPr txBox="1"/>
          <p:nvPr/>
        </p:nvSpPr>
        <p:spPr>
          <a:xfrm>
            <a:off x="1106400" y="3698225"/>
            <a:ext cx="6931200" cy="1324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3CEFAB"/>
              </a:buClr>
              <a:buSzPts val="1600"/>
              <a:buFont typeface="Helvetica Neue Light"/>
              <a:buChar char="●"/>
            </a:pPr>
            <a:r>
              <a:rPr b="0" i="0" lang="es-419" sz="1600" u="none" cap="none" strike="noStrike">
                <a:solidFill>
                  <a:schemeClr val="dk1"/>
                </a:solidFill>
                <a:highlight>
                  <a:schemeClr val="lt1"/>
                </a:highlight>
                <a:latin typeface="Helvetica Neue Light"/>
                <a:ea typeface="Helvetica Neue Light"/>
                <a:cs typeface="Helvetica Neue Light"/>
                <a:sym typeface="Helvetica Neue Light"/>
              </a:rPr>
              <a:t>Toda acción del effect-hook se ejecuta al montar.</a:t>
            </a:r>
            <a:endParaRPr b="0" i="0" sz="1600" u="none" cap="none" strike="noStrike">
              <a:solidFill>
                <a:schemeClr val="dk1"/>
              </a:solidFill>
              <a:highlight>
                <a:schemeClr val="lt1"/>
              </a:highlight>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CEFAB"/>
              </a:buClr>
              <a:buSzPts val="1600"/>
              <a:buFont typeface="Helvetica Neue Light"/>
              <a:buChar char="●"/>
            </a:pPr>
            <a:r>
              <a:rPr b="0" i="0" lang="es-419" sz="1600" u="none" cap="none" strike="noStrike">
                <a:solidFill>
                  <a:schemeClr val="dk1"/>
                </a:solidFill>
                <a:highlight>
                  <a:schemeClr val="lt1"/>
                </a:highlight>
                <a:latin typeface="Helvetica Neue Light"/>
                <a:ea typeface="Helvetica Neue Light"/>
                <a:cs typeface="Helvetica Neue Light"/>
                <a:sym typeface="Helvetica Neue Light"/>
              </a:rPr>
              <a:t>Ningún efecto bloquea el render.</a:t>
            </a:r>
            <a:endParaRPr b="0" i="0" sz="1600" u="none" cap="none" strike="noStrike">
              <a:solidFill>
                <a:schemeClr val="dk1"/>
              </a:solidFill>
              <a:highlight>
                <a:schemeClr val="lt1"/>
              </a:highlight>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CEFAB"/>
              </a:buClr>
              <a:buSzPts val="1600"/>
              <a:buFont typeface="Didact Gothic"/>
              <a:buChar char="●"/>
            </a:pPr>
            <a:r>
              <a:rPr b="0" i="0" lang="es-419" sz="1600" u="none" cap="none" strike="noStrike">
                <a:solidFill>
                  <a:schemeClr val="dk1"/>
                </a:solidFill>
                <a:highlight>
                  <a:schemeClr val="lt1"/>
                </a:highlight>
                <a:latin typeface="Helvetica Neue Light"/>
                <a:ea typeface="Helvetica Neue Light"/>
                <a:cs typeface="Helvetica Neue Light"/>
                <a:sym typeface="Helvetica Neue Light"/>
              </a:rPr>
              <a:t>Todas las acciones y limpiezas se realizan en orden.</a:t>
            </a:r>
            <a:endParaRPr b="0" i="0" sz="1600" u="none" cap="none" strike="noStrike">
              <a:solidFill>
                <a:schemeClr val="dk1"/>
              </a:solidFill>
              <a:highlight>
                <a:schemeClr val="lt1"/>
              </a:highlight>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CEFAB"/>
              </a:buClr>
              <a:buSzPts val="1600"/>
              <a:buFont typeface="Helvetica Neue Light"/>
              <a:buChar char="●"/>
            </a:pPr>
            <a:r>
              <a:rPr b="0" i="0" lang="es-419" sz="1600" u="none" cap="none" strike="noStrike">
                <a:solidFill>
                  <a:schemeClr val="dk1"/>
                </a:solidFill>
                <a:highlight>
                  <a:schemeClr val="lt1"/>
                </a:highlight>
                <a:latin typeface="Helvetica Neue Light"/>
                <a:ea typeface="Helvetica Neue Light"/>
                <a:cs typeface="Helvetica Neue Light"/>
                <a:sym typeface="Helvetica Neue Light"/>
              </a:rPr>
              <a:t>Si modifico el state incluido en los filtros propios habrá un loop infinito.</a:t>
            </a:r>
            <a:endParaRPr b="0" i="0" sz="16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483" name="Google Shape;483;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84" name="Google Shape;484;p72"/>
          <p:cNvGraphicFramePr/>
          <p:nvPr/>
        </p:nvGraphicFramePr>
        <p:xfrm>
          <a:off x="537613" y="1626125"/>
          <a:ext cx="3000000" cy="3000000"/>
        </p:xfrm>
        <a:graphic>
          <a:graphicData uri="http://schemas.openxmlformats.org/drawingml/2006/table">
            <a:tbl>
              <a:tblPr>
                <a:noFill/>
                <a:tableStyleId>{1FAF6B19-423D-44AB-9575-2CFC8DA42AE7}</a:tableStyleId>
              </a:tblPr>
              <a:tblGrid>
                <a:gridCol w="3839500"/>
                <a:gridCol w="4229275"/>
              </a:tblGrid>
              <a:tr h="657125">
                <a:tc>
                  <a:txBody>
                    <a:bodyPr/>
                    <a:lstStyle/>
                    <a:p>
                      <a:pPr indent="0" lvl="0" marL="0" marR="0" rtl="0" algn="l">
                        <a:lnSpc>
                          <a:spcPct val="100000"/>
                        </a:lnSpc>
                        <a:spcBef>
                          <a:spcPts val="0"/>
                        </a:spcBef>
                        <a:spcAft>
                          <a:spcPts val="0"/>
                        </a:spcAft>
                        <a:buClr>
                          <a:srgbClr val="000000"/>
                        </a:buClr>
                        <a:buSzPts val="1400"/>
                        <a:buFont typeface="Arial"/>
                        <a:buNone/>
                      </a:pPr>
                      <a:r>
                        <a:rPr lang="es-419" sz="1400" u="none" cap="none" strike="noStrike">
                          <a:latin typeface="Helvetica Neue Light"/>
                          <a:ea typeface="Helvetica Neue Light"/>
                          <a:cs typeface="Helvetica Neue Light"/>
                          <a:sym typeface="Helvetica Neue Light"/>
                        </a:rPr>
                        <a:t>Si declaro</a:t>
                      </a:r>
                      <a:endParaRPr sz="14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rPr lang="es-419" sz="1400" u="none" cap="none" strike="noStrike">
                          <a:latin typeface="Helvetica Neue Light"/>
                          <a:ea typeface="Helvetica Neue Light"/>
                          <a:cs typeface="Helvetica Neue Light"/>
                          <a:sym typeface="Helvetica Neue Light"/>
                        </a:rPr>
                        <a:t>useEffect(() =&gt; { //Accion; return </a:t>
                      </a:r>
                      <a:r>
                        <a:rPr b="1" lang="es-419" sz="1400" u="none" cap="none" strike="noStrike">
                          <a:latin typeface="Helvetica Neue"/>
                          <a:ea typeface="Helvetica Neue"/>
                          <a:cs typeface="Helvetica Neue"/>
                          <a:sym typeface="Helvetica Neue"/>
                        </a:rPr>
                        <a:t>cleanup-fn </a:t>
                      </a:r>
                      <a:r>
                        <a:rPr lang="es-419" sz="1400" u="none" cap="none" strike="noStrike">
                          <a:latin typeface="Helvetica Neue Light"/>
                          <a:ea typeface="Helvetica Neue Light"/>
                          <a:cs typeface="Helvetica Neue Light"/>
                          <a:sym typeface="Helvetica Neue Light"/>
                        </a:rPr>
                        <a:t>})</a:t>
                      </a:r>
                      <a:endParaRPr sz="14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419" sz="1400" u="none" cap="none" strike="noStrike">
                          <a:latin typeface="Helvetica Neue Light"/>
                          <a:ea typeface="Helvetica Neue Light"/>
                          <a:cs typeface="Helvetica Neue Light"/>
                          <a:sym typeface="Helvetica Neue Light"/>
                        </a:rPr>
                        <a:t>Si mi acción se ejecuta el montado y </a:t>
                      </a:r>
                      <a:r>
                        <a:rPr b="1" lang="es-419" sz="1400" u="none" cap="none" strike="noStrike">
                          <a:latin typeface="Helvetica Neue"/>
                          <a:ea typeface="Helvetica Neue"/>
                          <a:cs typeface="Helvetica Neue"/>
                          <a:sym typeface="Helvetica Neue"/>
                        </a:rPr>
                        <a:t>en cada render</a:t>
                      </a:r>
                      <a:r>
                        <a:rPr lang="es-419" sz="1400" u="none" cap="none" strike="noStrike">
                          <a:latin typeface="Helvetica Neue Light"/>
                          <a:ea typeface="Helvetica Neue Light"/>
                          <a:cs typeface="Helvetica Neue Light"/>
                          <a:sym typeface="Helvetica Neue Light"/>
                        </a:rPr>
                        <a:t>, mi limpieza se ejecuta </a:t>
                      </a:r>
                      <a:r>
                        <a:rPr b="1" lang="es-419" sz="1400" u="none" cap="none" strike="noStrike">
                          <a:latin typeface="Helvetica Neue"/>
                          <a:ea typeface="Helvetica Neue"/>
                          <a:cs typeface="Helvetica Neue"/>
                          <a:sym typeface="Helvetica Neue"/>
                        </a:rPr>
                        <a:t>en cada render</a:t>
                      </a:r>
                      <a:r>
                        <a:rPr lang="es-419" sz="1400" u="none" cap="none" strike="noStrike">
                          <a:latin typeface="Helvetica Neue Light"/>
                          <a:ea typeface="Helvetica Neue Light"/>
                          <a:cs typeface="Helvetica Neue Light"/>
                          <a:sym typeface="Helvetica Neue Light"/>
                        </a:rPr>
                        <a:t>.</a:t>
                      </a:r>
                      <a:endParaRPr sz="14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3475">
                <a:tc>
                  <a:txBody>
                    <a:bodyPr/>
                    <a:lstStyle/>
                    <a:p>
                      <a:pPr indent="0" lvl="0" marL="0" marR="0" rtl="0" algn="l">
                        <a:lnSpc>
                          <a:spcPct val="100000"/>
                        </a:lnSpc>
                        <a:spcBef>
                          <a:spcPts val="0"/>
                        </a:spcBef>
                        <a:spcAft>
                          <a:spcPts val="0"/>
                        </a:spcAft>
                        <a:buClr>
                          <a:schemeClr val="dk1"/>
                        </a:buClr>
                        <a:buSzPts val="1100"/>
                        <a:buFont typeface="Arial"/>
                        <a:buNone/>
                      </a:pPr>
                      <a:r>
                        <a:rPr lang="es-419" sz="1400" u="none" cap="none" strike="noStrike">
                          <a:solidFill>
                            <a:schemeClr val="dk1"/>
                          </a:solidFill>
                          <a:latin typeface="Helvetica Neue Light"/>
                          <a:ea typeface="Helvetica Neue Light"/>
                          <a:cs typeface="Helvetica Neue Light"/>
                          <a:sym typeface="Helvetica Neue Light"/>
                        </a:rPr>
                        <a:t>Si declaro</a:t>
                      </a:r>
                      <a:endParaRPr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419" sz="1400" u="none" cap="none" strike="noStrike">
                          <a:solidFill>
                            <a:schemeClr val="dk1"/>
                          </a:solidFill>
                          <a:latin typeface="Helvetica Neue Light"/>
                          <a:ea typeface="Helvetica Neue Light"/>
                          <a:cs typeface="Helvetica Neue Light"/>
                          <a:sym typeface="Helvetica Neue Light"/>
                        </a:rPr>
                        <a:t>useEffect(() =&gt; { return </a:t>
                      </a:r>
                      <a:r>
                        <a:rPr b="1" lang="es-419" sz="1400" u="none" cap="none" strike="noStrike">
                          <a:solidFill>
                            <a:schemeClr val="dk1"/>
                          </a:solidFill>
                          <a:latin typeface="Helvetica Neue"/>
                          <a:ea typeface="Helvetica Neue"/>
                          <a:cs typeface="Helvetica Neue"/>
                          <a:sym typeface="Helvetica Neue"/>
                        </a:rPr>
                        <a:t>cleanup-fn </a:t>
                      </a:r>
                      <a:r>
                        <a:rPr lang="es-419" sz="1400" u="none" cap="none" strike="noStrike">
                          <a:solidFill>
                            <a:schemeClr val="dk1"/>
                          </a:solidFill>
                          <a:latin typeface="Helvetica Neue Light"/>
                          <a:ea typeface="Helvetica Neue Light"/>
                          <a:cs typeface="Helvetica Neue Light"/>
                          <a:sym typeface="Helvetica Neue Light"/>
                        </a:rPr>
                        <a:t>}, [])</a:t>
                      </a:r>
                      <a:endParaRPr sz="14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419" sz="1400" u="none" cap="none" strike="noStrike">
                          <a:solidFill>
                            <a:schemeClr val="dk1"/>
                          </a:solidFill>
                          <a:latin typeface="Helvetica Neue Light"/>
                          <a:ea typeface="Helvetica Neue Light"/>
                          <a:cs typeface="Helvetica Neue Light"/>
                          <a:sym typeface="Helvetica Neue Light"/>
                        </a:rPr>
                        <a:t>Si mi acción se realiza </a:t>
                      </a:r>
                      <a:r>
                        <a:rPr b="1" lang="es-419" sz="1400" u="none" cap="none" strike="noStrike">
                          <a:solidFill>
                            <a:schemeClr val="dk1"/>
                          </a:solidFill>
                          <a:latin typeface="Helvetica Neue"/>
                          <a:ea typeface="Helvetica Neue"/>
                          <a:cs typeface="Helvetica Neue"/>
                          <a:sym typeface="Helvetica Neue"/>
                        </a:rPr>
                        <a:t>al montar</a:t>
                      </a:r>
                      <a:r>
                        <a:rPr lang="es-419" sz="1400" u="none" cap="none" strike="noStrike">
                          <a:solidFill>
                            <a:schemeClr val="dk1"/>
                          </a:solidFill>
                          <a:latin typeface="Helvetica Neue Light"/>
                          <a:ea typeface="Helvetica Neue Light"/>
                          <a:cs typeface="Helvetica Neue Light"/>
                          <a:sym typeface="Helvetica Neue Light"/>
                        </a:rPr>
                        <a:t>, la limpieza será </a:t>
                      </a:r>
                      <a:r>
                        <a:rPr b="1" lang="es-419" sz="1400" u="none" cap="none" strike="noStrike">
                          <a:solidFill>
                            <a:schemeClr val="dk1"/>
                          </a:solidFill>
                          <a:latin typeface="Helvetica Neue"/>
                          <a:ea typeface="Helvetica Neue"/>
                          <a:cs typeface="Helvetica Neue"/>
                          <a:sym typeface="Helvetica Neue"/>
                        </a:rPr>
                        <a:t>únicamente al desmontar </a:t>
                      </a:r>
                      <a:r>
                        <a:rPr lang="es-419" sz="1400" u="none" cap="none" strike="noStrike">
                          <a:solidFill>
                            <a:schemeClr val="dk1"/>
                          </a:solidFill>
                          <a:latin typeface="Helvetica Neue Light"/>
                          <a:ea typeface="Helvetica Neue Light"/>
                          <a:cs typeface="Helvetica Neue Light"/>
                          <a:sym typeface="Helvetica Neue Light"/>
                        </a:rPr>
                        <a:t>el componente</a:t>
                      </a:r>
                      <a:endParaRPr sz="14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3475">
                <a:tc>
                  <a:txBody>
                    <a:bodyPr/>
                    <a:lstStyle/>
                    <a:p>
                      <a:pPr indent="0" lvl="0" marL="0" marR="0" rtl="0" algn="l">
                        <a:lnSpc>
                          <a:spcPct val="100000"/>
                        </a:lnSpc>
                        <a:spcBef>
                          <a:spcPts val="0"/>
                        </a:spcBef>
                        <a:spcAft>
                          <a:spcPts val="0"/>
                        </a:spcAft>
                        <a:buClr>
                          <a:srgbClr val="000000"/>
                        </a:buClr>
                        <a:buSzPts val="1400"/>
                        <a:buFont typeface="Arial"/>
                        <a:buNone/>
                      </a:pPr>
                      <a:r>
                        <a:rPr lang="es-419" sz="1400" u="none" cap="none" strike="noStrike">
                          <a:latin typeface="Helvetica Neue Light"/>
                          <a:ea typeface="Helvetica Neue Light"/>
                          <a:cs typeface="Helvetica Neue Light"/>
                          <a:sym typeface="Helvetica Neue Light"/>
                        </a:rPr>
                        <a:t>Si declaro</a:t>
                      </a:r>
                      <a:endParaRPr sz="14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419" sz="1400" u="none" cap="none" strike="noStrike">
                          <a:solidFill>
                            <a:schemeClr val="dk1"/>
                          </a:solidFill>
                          <a:latin typeface="Helvetica Neue Light"/>
                          <a:ea typeface="Helvetica Neue Light"/>
                          <a:cs typeface="Helvetica Neue Light"/>
                          <a:sym typeface="Helvetica Neue Light"/>
                        </a:rPr>
                        <a:t>useEffect(() =&gt; { return </a:t>
                      </a:r>
                      <a:r>
                        <a:rPr b="1" lang="es-419" sz="1400" u="none" cap="none" strike="noStrike">
                          <a:solidFill>
                            <a:schemeClr val="dk1"/>
                          </a:solidFill>
                          <a:latin typeface="Helvetica Neue"/>
                          <a:ea typeface="Helvetica Neue"/>
                          <a:cs typeface="Helvetica Neue"/>
                          <a:sym typeface="Helvetica Neue"/>
                        </a:rPr>
                        <a:t>cleanup-fn </a:t>
                      </a:r>
                      <a:r>
                        <a:rPr lang="es-419" sz="1400" u="none" cap="none" strike="noStrike">
                          <a:solidFill>
                            <a:schemeClr val="dk1"/>
                          </a:solidFill>
                          <a:latin typeface="Helvetica Neue Light"/>
                          <a:ea typeface="Helvetica Neue Light"/>
                          <a:cs typeface="Helvetica Neue Light"/>
                          <a:sym typeface="Helvetica Neue Light"/>
                        </a:rPr>
                        <a:t>}, [prop])</a:t>
                      </a:r>
                      <a:endParaRPr sz="14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419" sz="1400" u="none" cap="none" strike="noStrike">
                          <a:latin typeface="Helvetica Neue Light"/>
                          <a:ea typeface="Helvetica Neue Light"/>
                          <a:cs typeface="Helvetica Neue Light"/>
                          <a:sym typeface="Helvetica Neue Light"/>
                        </a:rPr>
                        <a:t>Mi acción se realizará al montar, y antes del próximo cambio de prop se hará una limpieza y recién ahí se ejecutará la acción</a:t>
                      </a:r>
                      <a:endParaRPr sz="14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85" name="Google Shape;485;p72"/>
          <p:cNvSpPr txBox="1"/>
          <p:nvPr/>
        </p:nvSpPr>
        <p:spPr>
          <a:xfrm>
            <a:off x="1408500" y="415475"/>
            <a:ext cx="6187800" cy="55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EJEMPLOS/CHEATSHEET</a:t>
            </a:r>
            <a:endParaRPr b="0" i="1" sz="3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000"/>
              <a:buFont typeface="Arial"/>
              <a:buNone/>
            </a:pPr>
            <a:r>
              <a:rPr b="0" i="0" lang="es-419" sz="3000" u="none" cap="none" strike="noStrike">
                <a:solidFill>
                  <a:srgbClr val="000000"/>
                </a:solidFill>
                <a:latin typeface="Anton"/>
                <a:ea typeface="Anton"/>
                <a:cs typeface="Anton"/>
                <a:sym typeface="Anton"/>
              </a:rPr>
              <a:t>useEffect</a:t>
            </a:r>
            <a:endParaRPr b="0" i="0" sz="3000" u="none" cap="none" strike="noStrike">
              <a:solidFill>
                <a:srgbClr val="000000"/>
              </a:solidFill>
              <a:latin typeface="Anton"/>
              <a:ea typeface="Anton"/>
              <a:cs typeface="Anton"/>
              <a:sym typeface="Anto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9" name="Shape 489"/>
        <p:cNvGrpSpPr/>
        <p:nvPr/>
      </p:nvGrpSpPr>
      <p:grpSpPr>
        <a:xfrm>
          <a:off x="0" y="0"/>
          <a:ext cx="0" cy="0"/>
          <a:chOff x="0" y="0"/>
          <a:chExt cx="0" cy="0"/>
        </a:xfrm>
      </p:grpSpPr>
      <p:sp>
        <p:nvSpPr>
          <p:cNvPr id="490" name="Google Shape;490;p73"/>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491" name="Google Shape;491;p73"/>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0"/>
          <p:cNvSpPr txBox="1"/>
          <p:nvPr/>
        </p:nvSpPr>
        <p:spPr>
          <a:xfrm>
            <a:off x="1492025" y="864475"/>
            <a:ext cx="1823400" cy="622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2500"/>
              <a:buFont typeface="Arial"/>
              <a:buNone/>
            </a:pPr>
            <a:r>
              <a:rPr b="0" i="0" lang="es-419" sz="2500" u="none" cap="none" strike="noStrike">
                <a:solidFill>
                  <a:schemeClr val="dk1"/>
                </a:solidFill>
                <a:highlight>
                  <a:srgbClr val="FFFFFF"/>
                </a:highlight>
                <a:latin typeface="Helvetica Neue"/>
                <a:ea typeface="Helvetica Neue"/>
                <a:cs typeface="Helvetica Neue"/>
                <a:sym typeface="Helvetica Neue"/>
              </a:rPr>
              <a:t>Props</a:t>
            </a:r>
            <a:endParaRPr b="0" i="0" sz="2500" u="none" cap="none" strike="noStrike">
              <a:solidFill>
                <a:schemeClr val="dk1"/>
              </a:solidFill>
              <a:highlight>
                <a:srgbClr val="FFFFFF"/>
              </a:highlight>
              <a:latin typeface="Helvetica Neue"/>
              <a:ea typeface="Helvetica Neue"/>
              <a:cs typeface="Helvetica Neue"/>
              <a:sym typeface="Helvetica Neue"/>
            </a:endParaRPr>
          </a:p>
        </p:txBody>
      </p:sp>
      <p:pic>
        <p:nvPicPr>
          <p:cNvPr id="95" name="Google Shape;95;p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6" name="Google Shape;96;p20"/>
          <p:cNvPicPr preferRelativeResize="0"/>
          <p:nvPr/>
        </p:nvPicPr>
        <p:blipFill rotWithShape="1">
          <a:blip r:embed="rId4">
            <a:alphaModFix/>
          </a:blip>
          <a:srcRect b="0" l="0" r="0" t="0"/>
          <a:stretch/>
        </p:blipFill>
        <p:spPr>
          <a:xfrm>
            <a:off x="3660263" y="1487275"/>
            <a:ext cx="1823463" cy="1632000"/>
          </a:xfrm>
          <a:prstGeom prst="rect">
            <a:avLst/>
          </a:prstGeom>
          <a:noFill/>
          <a:ln>
            <a:noFill/>
          </a:ln>
        </p:spPr>
      </p:pic>
      <p:sp>
        <p:nvSpPr>
          <p:cNvPr id="97" name="Google Shape;97;p20"/>
          <p:cNvSpPr txBox="1"/>
          <p:nvPr/>
        </p:nvSpPr>
        <p:spPr>
          <a:xfrm>
            <a:off x="5895075" y="864475"/>
            <a:ext cx="1823400" cy="622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2500"/>
              <a:buFont typeface="Arial"/>
              <a:buNone/>
            </a:pPr>
            <a:r>
              <a:rPr b="0" i="0" lang="es-419" sz="2500" u="none" cap="none" strike="noStrike">
                <a:solidFill>
                  <a:schemeClr val="dk1"/>
                </a:solidFill>
                <a:highlight>
                  <a:srgbClr val="FFFFFF"/>
                </a:highlight>
                <a:latin typeface="Helvetica Neue"/>
                <a:ea typeface="Helvetica Neue"/>
                <a:cs typeface="Helvetica Neue"/>
                <a:sym typeface="Helvetica Neue"/>
              </a:rPr>
              <a:t>State</a:t>
            </a:r>
            <a:endParaRPr b="0" i="0" sz="2500" u="none" cap="none" strike="noStrike">
              <a:solidFill>
                <a:schemeClr val="dk1"/>
              </a:solidFill>
              <a:highlight>
                <a:srgbClr val="FFFFFF"/>
              </a:highlight>
              <a:latin typeface="Helvetica Neue"/>
              <a:ea typeface="Helvetica Neue"/>
              <a:cs typeface="Helvetica Neue"/>
              <a:sym typeface="Helvetica Neue"/>
            </a:endParaRPr>
          </a:p>
        </p:txBody>
      </p:sp>
      <p:sp>
        <p:nvSpPr>
          <p:cNvPr id="98" name="Google Shape;98;p20"/>
          <p:cNvSpPr txBox="1"/>
          <p:nvPr/>
        </p:nvSpPr>
        <p:spPr>
          <a:xfrm>
            <a:off x="1147175" y="3411575"/>
            <a:ext cx="2513100" cy="622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2500"/>
              <a:buFont typeface="Arial"/>
              <a:buNone/>
            </a:pPr>
            <a:r>
              <a:rPr b="0" i="0" lang="es-419" sz="2500" u="none" cap="none" strike="noStrike">
                <a:solidFill>
                  <a:schemeClr val="dk1"/>
                </a:solidFill>
                <a:highlight>
                  <a:srgbClr val="FFFFFF"/>
                </a:highlight>
                <a:latin typeface="Helvetica Neue"/>
                <a:ea typeface="Helvetica Neue"/>
                <a:cs typeface="Helvetica Neue"/>
                <a:sym typeface="Helvetica Neue"/>
              </a:rPr>
              <a:t>DOM Sync</a:t>
            </a:r>
            <a:endParaRPr b="0" i="0" sz="2500" u="none" cap="none" strike="noStrike">
              <a:solidFill>
                <a:schemeClr val="dk1"/>
              </a:solidFill>
              <a:highlight>
                <a:srgbClr val="FFFFFF"/>
              </a:highlight>
              <a:latin typeface="Helvetica Neue"/>
              <a:ea typeface="Helvetica Neue"/>
              <a:cs typeface="Helvetica Neue"/>
              <a:sym typeface="Helvetica Neue"/>
            </a:endParaRPr>
          </a:p>
        </p:txBody>
      </p:sp>
      <p:sp>
        <p:nvSpPr>
          <p:cNvPr id="99" name="Google Shape;99;p20"/>
          <p:cNvSpPr txBox="1"/>
          <p:nvPr/>
        </p:nvSpPr>
        <p:spPr>
          <a:xfrm>
            <a:off x="5550225" y="3411575"/>
            <a:ext cx="2513100" cy="622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2500"/>
              <a:buFont typeface="Arial"/>
              <a:buNone/>
            </a:pPr>
            <a:r>
              <a:rPr b="0" i="0" lang="es-419" sz="2500" u="none" cap="none" strike="noStrike">
                <a:solidFill>
                  <a:schemeClr val="dk1"/>
                </a:solidFill>
                <a:highlight>
                  <a:srgbClr val="FFFFFF"/>
                </a:highlight>
                <a:latin typeface="Helvetica Neue"/>
                <a:ea typeface="Helvetica Neue"/>
                <a:cs typeface="Helvetica Neue"/>
                <a:sym typeface="Helvetica Neue"/>
              </a:rPr>
              <a:t>Lifecycle</a:t>
            </a:r>
            <a:endParaRPr b="0" i="0" sz="2500" u="none" cap="none" strike="noStrike">
              <a:solidFill>
                <a:schemeClr val="dk1"/>
              </a:solidFill>
              <a:highlight>
                <a:srgbClr val="FFFFFF"/>
              </a:highlight>
              <a:latin typeface="Helvetica Neue"/>
              <a:ea typeface="Helvetica Neue"/>
              <a:cs typeface="Helvetica Neue"/>
              <a:sym typeface="Helvetica Neue"/>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95" name="Shape 495"/>
        <p:cNvGrpSpPr/>
        <p:nvPr/>
      </p:nvGrpSpPr>
      <p:grpSpPr>
        <a:xfrm>
          <a:off x="0" y="0"/>
          <a:ext cx="0" cy="0"/>
          <a:chOff x="0" y="0"/>
          <a:chExt cx="0" cy="0"/>
        </a:xfrm>
      </p:grpSpPr>
      <p:sp>
        <p:nvSpPr>
          <p:cNvPr id="496" name="Google Shape;496;p74"/>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497" name="Google Shape;497;p74"/>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498" name="Google Shape;498;p74"/>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5"/>
          <p:cNvSpPr txBox="1"/>
          <p:nvPr/>
        </p:nvSpPr>
        <p:spPr>
          <a:xfrm>
            <a:off x="1451925" y="1734450"/>
            <a:ext cx="7108200" cy="1674600"/>
          </a:xfrm>
          <a:prstGeom prst="rect">
            <a:avLst/>
          </a:prstGeom>
          <a:noFill/>
          <a:ln>
            <a:noFill/>
          </a:ln>
        </p:spPr>
        <p:txBody>
          <a:bodyPr anchorCtr="0" anchor="ctr" bIns="91425" lIns="91425" spcFirstLastPara="1" rIns="91425" wrap="square" tIns="91425">
            <a:noAutofit/>
          </a:bodyPr>
          <a:lstStyle/>
          <a:p>
            <a:pPr indent="-336550" lvl="0" marL="457200" marR="0" rtl="0" algn="l">
              <a:lnSpc>
                <a:spcPct val="115000"/>
              </a:lnSpc>
              <a:spcBef>
                <a:spcPts val="0"/>
              </a:spcBef>
              <a:spcAft>
                <a:spcPts val="0"/>
              </a:spcAft>
              <a:buClr>
                <a:srgbClr val="3CEFAB"/>
              </a:buClr>
              <a:buSzPts val="1700"/>
              <a:buFont typeface="Arial"/>
              <a:buChar char="●"/>
            </a:pPr>
            <a:r>
              <a:rPr b="0" i="0" lang="es-419" sz="1700" u="sng" cap="none" strike="noStrike">
                <a:solidFill>
                  <a:schemeClr val="accent1"/>
                </a:solidFill>
                <a:latin typeface="Helvetica Neue Light"/>
                <a:ea typeface="Helvetica Neue Light"/>
                <a:cs typeface="Helvetica Neue Light"/>
                <a:sym typeface="Helvetica Neue Light"/>
                <a:hlinkClick r:id="rId3">
                  <a:extLst>
                    <a:ext uri="{A12FA001-AC4F-418D-AE19-62706E023703}">
                      <ahyp:hlinkClr val="tx"/>
                    </a:ext>
                  </a:extLst>
                </a:hlinkClick>
              </a:rPr>
              <a:t>https://es.reactjs.org/docs/react-component.html</a:t>
            </a:r>
            <a:r>
              <a:rPr b="0" i="0" lang="es-419" sz="1700" u="none" cap="none" strike="noStrike">
                <a:solidFill>
                  <a:schemeClr val="dk1"/>
                </a:solidFill>
                <a:latin typeface="Helvetica Neue Light"/>
                <a:ea typeface="Helvetica Neue Light"/>
                <a:cs typeface="Helvetica Neue Light"/>
                <a:sym typeface="Helvetica Neue Light"/>
              </a:rPr>
              <a:t> | </a:t>
            </a:r>
            <a:r>
              <a:rPr b="1" i="1" lang="es-419" sz="1700" u="none" cap="none" strike="noStrike">
                <a:solidFill>
                  <a:schemeClr val="dk1"/>
                </a:solidFill>
                <a:latin typeface="Helvetica Neue"/>
                <a:ea typeface="Helvetica Neue"/>
                <a:cs typeface="Helvetica Neue"/>
                <a:sym typeface="Helvetica Neue"/>
              </a:rPr>
              <a:t>React</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15000"/>
              </a:lnSpc>
              <a:spcBef>
                <a:spcPts val="1000"/>
              </a:spcBef>
              <a:spcAft>
                <a:spcPts val="0"/>
              </a:spcAft>
              <a:buClr>
                <a:srgbClr val="3CEFAB"/>
              </a:buClr>
              <a:buSzPts val="1700"/>
              <a:buFont typeface="Arial"/>
              <a:buChar char="●"/>
            </a:pPr>
            <a:r>
              <a:rPr b="0" i="0" lang="es-419" sz="1700" u="sng" cap="none" strike="noStrike">
                <a:solidFill>
                  <a:schemeClr val="accent1"/>
                </a:solidFill>
                <a:latin typeface="Helvetica Neue Light"/>
                <a:ea typeface="Helvetica Neue Light"/>
                <a:cs typeface="Helvetica Neue Light"/>
                <a:sym typeface="Helvetica Neue Light"/>
                <a:hlinkClick r:id="rId4">
                  <a:extLst>
                    <a:ext uri="{A12FA001-AC4F-418D-AE19-62706E023703}">
                      <ahyp:hlinkClr val="tx"/>
                    </a:ext>
                  </a:extLst>
                </a:hlinkClick>
              </a:rPr>
              <a:t>https://reactjs.org/blog/2018/03/27/update-on-async-rendering.html</a:t>
            </a:r>
            <a:r>
              <a:rPr b="0" i="0" lang="es-419" sz="1700" u="none" cap="none" strike="noStrike">
                <a:solidFill>
                  <a:schemeClr val="dk1"/>
                </a:solidFill>
                <a:latin typeface="Helvetica Neue Light"/>
                <a:ea typeface="Helvetica Neue Light"/>
                <a:cs typeface="Helvetica Neue Light"/>
                <a:sym typeface="Helvetica Neue Light"/>
              </a:rPr>
              <a:t> | </a:t>
            </a:r>
            <a:r>
              <a:rPr b="1" i="1" lang="es-419" sz="1700" u="none" cap="none" strike="noStrike">
                <a:solidFill>
                  <a:schemeClr val="dk1"/>
                </a:solidFill>
                <a:latin typeface="Helvetica Neue"/>
                <a:ea typeface="Helvetica Neue"/>
                <a:cs typeface="Helvetica Neue"/>
                <a:sym typeface="Helvetica Neue"/>
              </a:rPr>
              <a:t>React</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0"/>
              </a:spcAft>
              <a:buClr>
                <a:srgbClr val="000000"/>
              </a:buClr>
              <a:buSzPts val="11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p:txBody>
      </p:sp>
      <p:pic>
        <p:nvPicPr>
          <p:cNvPr id="504" name="Google Shape;504;p75"/>
          <p:cNvPicPr preferRelativeResize="0"/>
          <p:nvPr/>
        </p:nvPicPr>
        <p:blipFill rotWithShape="1">
          <a:blip r:embed="rId5">
            <a:alphaModFix/>
          </a:blip>
          <a:srcRect b="0" l="0" r="0" t="0"/>
          <a:stretch/>
        </p:blipFill>
        <p:spPr>
          <a:xfrm>
            <a:off x="7567925" y="4659625"/>
            <a:ext cx="1186526" cy="330675"/>
          </a:xfrm>
          <a:prstGeom prst="rect">
            <a:avLst/>
          </a:prstGeom>
          <a:noFill/>
          <a:ln>
            <a:noFill/>
          </a:ln>
        </p:spPr>
      </p:pic>
      <p:pic>
        <p:nvPicPr>
          <p:cNvPr id="505" name="Google Shape;505;p75"/>
          <p:cNvPicPr preferRelativeResize="0"/>
          <p:nvPr/>
        </p:nvPicPr>
        <p:blipFill rotWithShape="1">
          <a:blip r:embed="rId6">
            <a:alphaModFix/>
          </a:blip>
          <a:srcRect b="0" l="0" r="0" t="0"/>
          <a:stretch/>
        </p:blipFill>
        <p:spPr>
          <a:xfrm>
            <a:off x="7411525" y="127700"/>
            <a:ext cx="1634174" cy="639850"/>
          </a:xfrm>
          <a:prstGeom prst="rect">
            <a:avLst/>
          </a:prstGeom>
          <a:noFill/>
          <a:ln>
            <a:noFill/>
          </a:ln>
        </p:spPr>
      </p:pic>
      <p:sp>
        <p:nvSpPr>
          <p:cNvPr id="506" name="Google Shape;506;p75"/>
          <p:cNvSpPr/>
          <p:nvPr/>
        </p:nvSpPr>
        <p:spPr>
          <a:xfrm>
            <a:off x="1972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7" name="Google Shape;507;p75"/>
          <p:cNvPicPr preferRelativeResize="0"/>
          <p:nvPr/>
        </p:nvPicPr>
        <p:blipFill rotWithShape="1">
          <a:blip r:embed="rId7">
            <a:alphaModFix/>
          </a:blip>
          <a:srcRect b="0" l="0" r="0" t="0"/>
          <a:stretch/>
        </p:blipFill>
        <p:spPr>
          <a:xfrm>
            <a:off x="459934" y="1997140"/>
            <a:ext cx="545131" cy="54513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1" name="Shape 511"/>
        <p:cNvGrpSpPr/>
        <p:nvPr/>
      </p:nvGrpSpPr>
      <p:grpSpPr>
        <a:xfrm>
          <a:off x="0" y="0"/>
          <a:ext cx="0" cy="0"/>
          <a:chOff x="0" y="0"/>
          <a:chExt cx="0" cy="0"/>
        </a:xfrm>
      </p:grpSpPr>
      <p:sp>
        <p:nvSpPr>
          <p:cNvPr id="512" name="Google Shape;512;p76"/>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419"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419"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16" name="Shape 516"/>
        <p:cNvGrpSpPr/>
        <p:nvPr/>
      </p:nvGrpSpPr>
      <p:grpSpPr>
        <a:xfrm>
          <a:off x="0" y="0"/>
          <a:ext cx="0" cy="0"/>
          <a:chOff x="0" y="0"/>
          <a:chExt cx="0" cy="0"/>
        </a:xfrm>
      </p:grpSpPr>
      <p:sp>
        <p:nvSpPr>
          <p:cNvPr id="517" name="Google Shape;517;p77"/>
          <p:cNvSpPr txBox="1"/>
          <p:nvPr/>
        </p:nvSpPr>
        <p:spPr>
          <a:xfrm>
            <a:off x="753000" y="249100"/>
            <a:ext cx="7638000" cy="4309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lang="es-419" sz="3500">
                <a:solidFill>
                  <a:schemeClr val="dk1"/>
                </a:solidFill>
                <a:latin typeface="Anton"/>
                <a:ea typeface="Anton"/>
                <a:cs typeface="Anton"/>
                <a:sym typeface="Anton"/>
              </a:rPr>
              <a:t>Si todavía no conoces nuestros servicios de desarrollo profesional y querés saber más hacé clic</a:t>
            </a:r>
            <a:r>
              <a:rPr lang="es-419" sz="3500">
                <a:solidFill>
                  <a:schemeClr val="dk1"/>
                </a:solidFill>
                <a:uFill>
                  <a:noFill/>
                </a:uFill>
                <a:latin typeface="Anton"/>
                <a:ea typeface="Anton"/>
                <a:cs typeface="Anton"/>
                <a:sym typeface="Anton"/>
                <a:hlinkClick r:id="rId3">
                  <a:extLst>
                    <a:ext uri="{A12FA001-AC4F-418D-AE19-62706E023703}">
                      <ahyp:hlinkClr val="tx"/>
                    </a:ext>
                  </a:extLst>
                </a:hlinkClick>
              </a:rPr>
              <a:t> </a:t>
            </a:r>
            <a:r>
              <a:rPr lang="es-419" sz="3500" u="sng">
                <a:solidFill>
                  <a:schemeClr val="hlink"/>
                </a:solidFill>
                <a:latin typeface="Anton"/>
                <a:ea typeface="Anton"/>
                <a:cs typeface="Anton"/>
                <a:sym typeface="Anton"/>
                <a:hlinkClick r:id="rId4"/>
              </a:rPr>
              <a:t>aquí</a:t>
            </a:r>
            <a:r>
              <a:rPr lang="es-419" sz="3500">
                <a:solidFill>
                  <a:schemeClr val="dk1"/>
                </a:solidFill>
                <a:latin typeface="Anton"/>
                <a:ea typeface="Anton"/>
                <a:cs typeface="Anton"/>
                <a:sym typeface="Anton"/>
              </a:rPr>
              <a:t>. </a:t>
            </a:r>
            <a:endParaRPr i="1" sz="3500" u="none" cap="none" strike="noStrike">
              <a:solidFill>
                <a:srgbClr val="000000"/>
              </a:solidFill>
              <a:latin typeface="Anton"/>
              <a:ea typeface="Anton"/>
              <a:cs typeface="Anton"/>
              <a:sym typeface="Anton"/>
            </a:endParaRPr>
          </a:p>
        </p:txBody>
      </p:sp>
      <p:pic>
        <p:nvPicPr>
          <p:cNvPr id="518" name="Google Shape;518;p77"/>
          <p:cNvPicPr preferRelativeResize="0"/>
          <p:nvPr/>
        </p:nvPicPr>
        <p:blipFill rotWithShape="1">
          <a:blip r:embed="rId5">
            <a:alphaModFix/>
          </a:blip>
          <a:srcRect b="0" l="0" r="0" t="0"/>
          <a:stretch/>
        </p:blipFill>
        <p:spPr>
          <a:xfrm>
            <a:off x="7567925" y="4659625"/>
            <a:ext cx="1186526" cy="330675"/>
          </a:xfrm>
          <a:prstGeom prst="rect">
            <a:avLst/>
          </a:prstGeom>
          <a:noFill/>
          <a:ln>
            <a:noFill/>
          </a:ln>
        </p:spPr>
      </p:pic>
      <p:sp>
        <p:nvSpPr>
          <p:cNvPr id="519" name="Google Shape;519;p77"/>
          <p:cNvSpPr txBox="1"/>
          <p:nvPr/>
        </p:nvSpPr>
        <p:spPr>
          <a:xfrm>
            <a:off x="3072000" y="4558600"/>
            <a:ext cx="31311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100">
                <a:solidFill>
                  <a:schemeClr val="lt1"/>
                </a:solidFill>
                <a:latin typeface="Anton"/>
                <a:ea typeface="Anton"/>
                <a:cs typeface="Anton"/>
                <a:sym typeface="Anton"/>
              </a:rPr>
              <a:t>¡15/20 MINUTOS Y VOLVEMOS!</a:t>
            </a:r>
            <a:endParaRPr sz="2100">
              <a:solidFill>
                <a:schemeClr val="lt1"/>
              </a:solidFill>
              <a:latin typeface="Anton"/>
              <a:ea typeface="Anton"/>
              <a:cs typeface="Anton"/>
              <a:sym typeface="Anto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3" name="Shape 523"/>
        <p:cNvGrpSpPr/>
        <p:nvPr/>
      </p:nvGrpSpPr>
      <p:grpSpPr>
        <a:xfrm>
          <a:off x="0" y="0"/>
          <a:ext cx="0" cy="0"/>
          <a:chOff x="0" y="0"/>
          <a:chExt cx="0" cy="0"/>
        </a:xfrm>
      </p:grpSpPr>
      <p:sp>
        <p:nvSpPr>
          <p:cNvPr id="524" name="Google Shape;524;p78"/>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PROMISES, ASINCRONÍA Y MAP</a:t>
            </a:r>
            <a:endParaRPr b="0" i="1" sz="3600" u="none" cap="none" strike="noStrike">
              <a:solidFill>
                <a:srgbClr val="121212"/>
              </a:solidFill>
              <a:latin typeface="Anton"/>
              <a:ea typeface="Anton"/>
              <a:cs typeface="Anton"/>
              <a:sym typeface="Anton"/>
            </a:endParaRPr>
          </a:p>
        </p:txBody>
      </p:sp>
      <p:sp>
        <p:nvSpPr>
          <p:cNvPr id="525" name="Google Shape;525;p78"/>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526" name="Google Shape;526;p78"/>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419" sz="2000" u="none" cap="none" strike="noStrike">
                <a:solidFill>
                  <a:srgbClr val="121212"/>
                </a:solidFill>
                <a:latin typeface="Helvetica Neue Light"/>
                <a:ea typeface="Helvetica Neue Light"/>
                <a:cs typeface="Helvetica Neue Light"/>
                <a:sym typeface="Helvetica Neue Light"/>
              </a:rPr>
              <a:t>REACT JS</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30" name="Shape 530"/>
        <p:cNvGrpSpPr/>
        <p:nvPr/>
      </p:nvGrpSpPr>
      <p:grpSpPr>
        <a:xfrm>
          <a:off x="0" y="0"/>
          <a:ext cx="0" cy="0"/>
          <a:chOff x="0" y="0"/>
          <a:chExt cx="0" cy="0"/>
        </a:xfrm>
      </p:grpSpPr>
      <p:sp>
        <p:nvSpPr>
          <p:cNvPr id="531" name="Google Shape;531;p79"/>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Conocer la API de promise, profundizando conceptos de asincronismo.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100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Aprender a aplicar el método MAP para el rendering de listas.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532" name="Google Shape;532;p7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33" name="Google Shape;533;p79"/>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534" name="Google Shape;534;p79"/>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0"/>
          <p:cNvSpPr txBox="1"/>
          <p:nvPr/>
        </p:nvSpPr>
        <p:spPr>
          <a:xfrm>
            <a:off x="483500" y="1009175"/>
            <a:ext cx="39807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rPr b="1" i="0" lang="es-419" sz="1250" u="none" cap="none" strike="noStrike">
                <a:solidFill>
                  <a:srgbClr val="000000"/>
                </a:solidFill>
                <a:latin typeface="Helvetica Neue"/>
                <a:ea typeface="Helvetica Neue"/>
                <a:cs typeface="Helvetica Neue"/>
                <a:sym typeface="Helvetica Neue"/>
              </a:rPr>
              <a:t>Ciclo de vida:</a:t>
            </a:r>
            <a:r>
              <a:rPr b="0" i="0" lang="es-419" sz="1250" u="none" cap="none" strike="noStrike">
                <a:solidFill>
                  <a:srgbClr val="000000"/>
                </a:solidFill>
                <a:latin typeface="Helvetica Neue Light"/>
                <a:ea typeface="Helvetica Neue Light"/>
                <a:cs typeface="Helvetica Neue Light"/>
                <a:sym typeface="Helvetica Neue Light"/>
              </a:rPr>
              <a:t> no es más que una serie de estados por los cuales pasa todo componente a lo largo de su existencia. Esos estados tienen correspondencia en diversos métodos, que podemos implementar para realizar acciones cuando se van produciendo.</a:t>
            </a:r>
            <a:endParaRPr b="0" i="0" sz="12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rPr b="1" i="0" lang="es-419" sz="1250" u="none" cap="none" strike="noStrike">
                <a:solidFill>
                  <a:srgbClr val="000000"/>
                </a:solidFill>
                <a:latin typeface="Helvetica Neue"/>
                <a:ea typeface="Helvetica Neue"/>
                <a:cs typeface="Helvetica Neue"/>
                <a:sym typeface="Helvetica Neue"/>
              </a:rPr>
              <a:t>Métodos de ciclos de vida (class based):</a:t>
            </a:r>
            <a:endParaRPr b="1" i="0" sz="1250" u="none" cap="none" strike="noStrike">
              <a:solidFill>
                <a:srgbClr val="000000"/>
              </a:solidFill>
              <a:latin typeface="Helvetica Neue"/>
              <a:ea typeface="Helvetica Neue"/>
              <a:cs typeface="Helvetica Neue"/>
              <a:sym typeface="Helvetica Neue"/>
            </a:endParaRPr>
          </a:p>
          <a:p>
            <a:pPr indent="-307975" lvl="0" marL="457200" marR="0" rtl="0" algn="l">
              <a:lnSpc>
                <a:spcPct val="115000"/>
              </a:lnSpc>
              <a:spcBef>
                <a:spcPts val="0"/>
              </a:spcBef>
              <a:spcAft>
                <a:spcPts val="0"/>
              </a:spcAft>
              <a:buClr>
                <a:srgbClr val="000000"/>
              </a:buClr>
              <a:buSzPts val="1250"/>
              <a:buFont typeface="Helvetica Neue Light"/>
              <a:buChar char="●"/>
            </a:pPr>
            <a:r>
              <a:rPr b="1" i="0" lang="es-419" sz="1250" u="none" cap="none" strike="noStrike">
                <a:solidFill>
                  <a:srgbClr val="000000"/>
                </a:solidFill>
                <a:latin typeface="Helvetica Neue"/>
                <a:ea typeface="Helvetica Neue"/>
                <a:cs typeface="Helvetica Neue"/>
                <a:sym typeface="Helvetica Neue"/>
              </a:rPr>
              <a:t>componentWillMount()*:</a:t>
            </a:r>
            <a:r>
              <a:rPr b="0" i="0" lang="es-419" sz="1250" u="none" cap="none" strike="noStrike">
                <a:solidFill>
                  <a:srgbClr val="000000"/>
                </a:solidFill>
                <a:latin typeface="Helvetica Neue Light"/>
                <a:ea typeface="Helvetica Neue Light"/>
                <a:cs typeface="Helvetica Neue Light"/>
                <a:sym typeface="Helvetica Neue Light"/>
              </a:rPr>
              <a:t> este método del ciclo de vida es de tipo montaje. Se ejecuta justo antes del primer renderizado del componente. </a:t>
            </a:r>
            <a:endParaRPr b="0" i="0" sz="1250" u="none" cap="none" strike="noStrike">
              <a:solidFill>
                <a:srgbClr val="000000"/>
              </a:solidFill>
              <a:latin typeface="Helvetica Neue Light"/>
              <a:ea typeface="Helvetica Neue Light"/>
              <a:cs typeface="Helvetica Neue Light"/>
              <a:sym typeface="Helvetica Neue Light"/>
            </a:endParaRPr>
          </a:p>
          <a:p>
            <a:pPr indent="-307975" lvl="0" marL="457200" marR="0" rtl="0" algn="l">
              <a:lnSpc>
                <a:spcPct val="115000"/>
              </a:lnSpc>
              <a:spcBef>
                <a:spcPts val="0"/>
              </a:spcBef>
              <a:spcAft>
                <a:spcPts val="0"/>
              </a:spcAft>
              <a:buClr>
                <a:srgbClr val="000000"/>
              </a:buClr>
              <a:buSzPts val="1250"/>
              <a:buFont typeface="Helvetica Neue Light"/>
              <a:buChar char="●"/>
            </a:pPr>
            <a:r>
              <a:rPr b="1" i="0" lang="es-419" sz="1250" u="none" cap="none" strike="noStrike">
                <a:solidFill>
                  <a:srgbClr val="000000"/>
                </a:solidFill>
                <a:latin typeface="Helvetica Neue"/>
                <a:ea typeface="Helvetica Neue"/>
                <a:cs typeface="Helvetica Neue"/>
                <a:sym typeface="Helvetica Neue"/>
              </a:rPr>
              <a:t>componentDidMount():</a:t>
            </a:r>
            <a:r>
              <a:rPr b="0" i="0" lang="es-419" sz="1250" u="none" cap="none" strike="noStrike">
                <a:solidFill>
                  <a:srgbClr val="000000"/>
                </a:solidFill>
                <a:latin typeface="Helvetica Neue Light"/>
                <a:ea typeface="Helvetica Neue Light"/>
                <a:cs typeface="Helvetica Neue Light"/>
                <a:sym typeface="Helvetica Neue Light"/>
              </a:rPr>
              <a:t> método de montaje, que solo se ejecuta en el lado del cliente. Se produce inmediatamente después del primer renderizado. Una vez se invoca este método ya están disponibles los elementos asociados al componente en el DOM.</a:t>
            </a:r>
            <a:endParaRPr b="0" i="0" sz="12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rgbClr val="000000"/>
              </a:solidFill>
              <a:latin typeface="Helvetica Neue Light"/>
              <a:ea typeface="Helvetica Neue Light"/>
              <a:cs typeface="Helvetica Neue Light"/>
              <a:sym typeface="Helvetica Neue Light"/>
            </a:endParaRPr>
          </a:p>
        </p:txBody>
      </p:sp>
      <p:sp>
        <p:nvSpPr>
          <p:cNvPr id="540" name="Google Shape;540;p80"/>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p:txBody>
      </p:sp>
      <p:pic>
        <p:nvPicPr>
          <p:cNvPr id="541" name="Google Shape;541;p8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42" name="Google Shape;542;p80"/>
          <p:cNvSpPr txBox="1"/>
          <p:nvPr/>
        </p:nvSpPr>
        <p:spPr>
          <a:xfrm>
            <a:off x="45720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543" name="Google Shape;543;p80"/>
          <p:cNvSpPr txBox="1"/>
          <p:nvPr/>
        </p:nvSpPr>
        <p:spPr>
          <a:xfrm>
            <a:off x="4572000" y="1009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rgbClr val="000000"/>
              </a:solidFill>
              <a:latin typeface="Helvetica Neue Light"/>
              <a:ea typeface="Helvetica Neue Light"/>
              <a:cs typeface="Helvetica Neue Light"/>
              <a:sym typeface="Helvetica Neue Light"/>
            </a:endParaRPr>
          </a:p>
          <a:p>
            <a:pPr indent="-307975" lvl="0" marL="457200" marR="0" rtl="0" algn="l">
              <a:lnSpc>
                <a:spcPct val="115000"/>
              </a:lnSpc>
              <a:spcBef>
                <a:spcPts val="0"/>
              </a:spcBef>
              <a:spcAft>
                <a:spcPts val="0"/>
              </a:spcAft>
              <a:buClr>
                <a:srgbClr val="000000"/>
              </a:buClr>
              <a:buSzPts val="1250"/>
              <a:buFont typeface="Helvetica Neue Light"/>
              <a:buChar char="●"/>
            </a:pPr>
            <a:r>
              <a:rPr b="1" i="0" lang="es-419" sz="1250" u="none" cap="none" strike="noStrike">
                <a:solidFill>
                  <a:srgbClr val="000000"/>
                </a:solidFill>
                <a:latin typeface="Helvetica Neue"/>
                <a:ea typeface="Helvetica Neue"/>
                <a:cs typeface="Helvetica Neue"/>
                <a:sym typeface="Helvetica Neue"/>
              </a:rPr>
              <a:t>componentWillReceiveProps():</a:t>
            </a:r>
            <a:r>
              <a:rPr b="0" i="0" lang="es-419" sz="1250" u="none" cap="none" strike="noStrike">
                <a:solidFill>
                  <a:srgbClr val="000000"/>
                </a:solidFill>
                <a:latin typeface="Helvetica Neue Light"/>
                <a:ea typeface="Helvetica Neue Light"/>
                <a:cs typeface="Helvetica Neue Light"/>
                <a:sym typeface="Helvetica Neue Light"/>
              </a:rPr>
              <a:t> método de actualización que se invoca cuando las propiedades se van a actualizar, aunque no en el primer renderizado del componente, por lo tanto no se invocará antes de inicializar las propiedades por primera vez.</a:t>
            </a:r>
            <a:endParaRPr b="0" i="0" sz="1250" u="none" cap="none" strike="noStrike">
              <a:solidFill>
                <a:srgbClr val="000000"/>
              </a:solidFill>
              <a:latin typeface="Helvetica Neue Light"/>
              <a:ea typeface="Helvetica Neue Light"/>
              <a:cs typeface="Helvetica Neue Light"/>
              <a:sym typeface="Helvetica Neue Light"/>
            </a:endParaRPr>
          </a:p>
          <a:p>
            <a:pPr indent="-307975" lvl="0" marL="457200" marR="0" rtl="0" algn="l">
              <a:lnSpc>
                <a:spcPct val="115000"/>
              </a:lnSpc>
              <a:spcBef>
                <a:spcPts val="0"/>
              </a:spcBef>
              <a:spcAft>
                <a:spcPts val="0"/>
              </a:spcAft>
              <a:buClr>
                <a:srgbClr val="000000"/>
              </a:buClr>
              <a:buSzPts val="1250"/>
              <a:buFont typeface="Helvetica Neue Light"/>
              <a:buChar char="●"/>
            </a:pPr>
            <a:r>
              <a:rPr b="1" i="0" lang="es-419" sz="1250" u="none" cap="none" strike="noStrike">
                <a:solidFill>
                  <a:srgbClr val="000000"/>
                </a:solidFill>
                <a:latin typeface="Helvetica Neue"/>
                <a:ea typeface="Helvetica Neue"/>
                <a:cs typeface="Helvetica Neue"/>
                <a:sym typeface="Helvetica Neue"/>
              </a:rPr>
              <a:t>shouldComponentUpdate (nextProps, nextState):</a:t>
            </a:r>
            <a:r>
              <a:rPr b="0" i="0" lang="es-419" sz="1250" u="none" cap="none" strike="noStrike">
                <a:solidFill>
                  <a:srgbClr val="000000"/>
                </a:solidFill>
                <a:latin typeface="Helvetica Neue Light"/>
                <a:ea typeface="Helvetica Neue Light"/>
                <a:cs typeface="Helvetica Neue Light"/>
                <a:sym typeface="Helvetica Neue Light"/>
              </a:rPr>
              <a:t> es un método de actualización y tiene una particularidad especial con respecto a otros métodos del ciclo de vida, que consiste en que debe devolver un valor booleano.</a:t>
            </a:r>
            <a:endParaRPr b="0" i="0" sz="1250" u="none" cap="none" strike="noStrike">
              <a:solidFill>
                <a:srgbClr val="000000"/>
              </a:solidFill>
              <a:latin typeface="Helvetica Neue Light"/>
              <a:ea typeface="Helvetica Neue Light"/>
              <a:cs typeface="Helvetica Neue Light"/>
              <a:sym typeface="Helvetica Neue Light"/>
            </a:endParaRPr>
          </a:p>
          <a:p>
            <a:pPr indent="-307975" lvl="0" marL="457200" marR="0" rtl="0" algn="l">
              <a:lnSpc>
                <a:spcPct val="115000"/>
              </a:lnSpc>
              <a:spcBef>
                <a:spcPts val="0"/>
              </a:spcBef>
              <a:spcAft>
                <a:spcPts val="0"/>
              </a:spcAft>
              <a:buClr>
                <a:srgbClr val="000000"/>
              </a:buClr>
              <a:buSzPts val="1250"/>
              <a:buFont typeface="Helvetica Neue Light"/>
              <a:buChar char="●"/>
            </a:pPr>
            <a:r>
              <a:rPr b="1" i="0" lang="es-419" sz="1250" u="none" cap="none" strike="noStrike">
                <a:solidFill>
                  <a:srgbClr val="000000"/>
                </a:solidFill>
                <a:latin typeface="Helvetica Neue"/>
                <a:ea typeface="Helvetica Neue"/>
                <a:cs typeface="Helvetica Neue"/>
                <a:sym typeface="Helvetica Neue"/>
              </a:rPr>
              <a:t>componentWillUpdate (nextProps, nextState): </a:t>
            </a:r>
            <a:r>
              <a:rPr b="0" i="0" lang="es-419" sz="1250" u="none" cap="none" strike="noStrike">
                <a:solidFill>
                  <a:srgbClr val="000000"/>
                </a:solidFill>
                <a:latin typeface="Helvetica Neue Light"/>
                <a:ea typeface="Helvetica Neue Light"/>
                <a:cs typeface="Helvetica Neue Light"/>
                <a:sym typeface="Helvetica Neue Light"/>
              </a:rPr>
              <a:t>este método de actualización se invocará justo antes de que el componente vaya a actualizar su vista. </a:t>
            </a:r>
            <a:endParaRPr b="0" i="0" sz="125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250"/>
              <a:buFont typeface="Arial"/>
              <a:buNone/>
            </a:pPr>
            <a:r>
              <a:t/>
            </a:r>
            <a:endParaRPr b="0" i="0" sz="125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250"/>
              <a:buFont typeface="Arial"/>
              <a:buNone/>
            </a:pPr>
            <a:r>
              <a:t/>
            </a:r>
            <a:endParaRPr b="0" i="0" sz="125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1"/>
          <p:cNvSpPr txBox="1"/>
          <p:nvPr/>
        </p:nvSpPr>
        <p:spPr>
          <a:xfrm>
            <a:off x="483500" y="1009175"/>
            <a:ext cx="39807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rgbClr val="000000"/>
              </a:solidFill>
              <a:latin typeface="Helvetica Neue Light"/>
              <a:ea typeface="Helvetica Neue Light"/>
              <a:cs typeface="Helvetica Neue Light"/>
              <a:sym typeface="Helvetica Neue Light"/>
            </a:endParaRPr>
          </a:p>
          <a:p>
            <a:pPr indent="-307975" lvl="0" marL="457200" marR="0" rtl="0" algn="l">
              <a:lnSpc>
                <a:spcPct val="115000"/>
              </a:lnSpc>
              <a:spcBef>
                <a:spcPts val="0"/>
              </a:spcBef>
              <a:spcAft>
                <a:spcPts val="0"/>
              </a:spcAft>
              <a:buClr>
                <a:srgbClr val="000000"/>
              </a:buClr>
              <a:buSzPts val="1250"/>
              <a:buFont typeface="Helvetica Neue Light"/>
              <a:buChar char="●"/>
            </a:pPr>
            <a:r>
              <a:rPr b="1" i="0" lang="es-419" sz="1250" u="none" cap="none" strike="noStrike">
                <a:solidFill>
                  <a:srgbClr val="000000"/>
                </a:solidFill>
                <a:latin typeface="Helvetica Neue"/>
                <a:ea typeface="Helvetica Neue"/>
                <a:cs typeface="Helvetica Neue"/>
                <a:sym typeface="Helvetica Neue"/>
              </a:rPr>
              <a:t>componentDidUpdate (prevProps, prevState): </a:t>
            </a:r>
            <a:r>
              <a:rPr b="0" i="0" lang="es-419" sz="1250" u="none" cap="none" strike="noStrike">
                <a:solidFill>
                  <a:srgbClr val="000000"/>
                </a:solidFill>
                <a:latin typeface="Helvetica Neue Light"/>
                <a:ea typeface="Helvetica Neue Light"/>
                <a:cs typeface="Helvetica Neue Light"/>
                <a:sym typeface="Helvetica Neue Light"/>
              </a:rPr>
              <a:t>método de actualización que se ejecuta justamente después de haberse producido la actualización del componente.</a:t>
            </a:r>
            <a:endParaRPr b="0" i="0" sz="1250" u="none" cap="none" strike="noStrike">
              <a:solidFill>
                <a:srgbClr val="000000"/>
              </a:solidFill>
              <a:latin typeface="Helvetica Neue Light"/>
              <a:ea typeface="Helvetica Neue Light"/>
              <a:cs typeface="Helvetica Neue Light"/>
              <a:sym typeface="Helvetica Neue Light"/>
            </a:endParaRPr>
          </a:p>
          <a:p>
            <a:pPr indent="-307975" lvl="0" marL="457200" marR="0" rtl="0" algn="l">
              <a:lnSpc>
                <a:spcPct val="115000"/>
              </a:lnSpc>
              <a:spcBef>
                <a:spcPts val="0"/>
              </a:spcBef>
              <a:spcAft>
                <a:spcPts val="0"/>
              </a:spcAft>
              <a:buClr>
                <a:srgbClr val="000000"/>
              </a:buClr>
              <a:buSzPts val="1250"/>
              <a:buFont typeface="Helvetica Neue Light"/>
              <a:buChar char="●"/>
            </a:pPr>
            <a:r>
              <a:rPr b="1" i="0" lang="es-419" sz="1250" u="none" cap="none" strike="noStrike">
                <a:solidFill>
                  <a:srgbClr val="000000"/>
                </a:solidFill>
                <a:latin typeface="Helvetica Neue"/>
                <a:ea typeface="Helvetica Neue"/>
                <a:cs typeface="Helvetica Neue"/>
                <a:sym typeface="Helvetica Neue"/>
              </a:rPr>
              <a:t>componentWillUnmount():</a:t>
            </a:r>
            <a:r>
              <a:rPr b="0" i="0" lang="es-419" sz="1250" u="none" cap="none" strike="noStrike">
                <a:solidFill>
                  <a:srgbClr val="000000"/>
                </a:solidFill>
                <a:latin typeface="Helvetica Neue Light"/>
                <a:ea typeface="Helvetica Neue Light"/>
                <a:cs typeface="Helvetica Neue Light"/>
                <a:sym typeface="Helvetica Neue Light"/>
              </a:rPr>
              <a:t> este es el único método de desmontado y se ejecuta en el momento que el componente se va a retirar del DOM. </a:t>
            </a:r>
            <a:endParaRPr b="0" i="0" sz="12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rgbClr val="000000"/>
              </a:solidFill>
              <a:latin typeface="Helvetica Neue Light"/>
              <a:ea typeface="Helvetica Neue Light"/>
              <a:cs typeface="Helvetica Neue Light"/>
              <a:sym typeface="Helvetica Neue Light"/>
            </a:endParaRPr>
          </a:p>
        </p:txBody>
      </p:sp>
      <p:sp>
        <p:nvSpPr>
          <p:cNvPr id="549" name="Google Shape;549;p81"/>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p:txBody>
      </p:sp>
      <p:pic>
        <p:nvPicPr>
          <p:cNvPr id="550" name="Google Shape;550;p8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51" name="Google Shape;551;p81"/>
          <p:cNvSpPr txBox="1"/>
          <p:nvPr/>
        </p:nvSpPr>
        <p:spPr>
          <a:xfrm>
            <a:off x="45720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5" name="Shape 555"/>
        <p:cNvGrpSpPr/>
        <p:nvPr/>
      </p:nvGrpSpPr>
      <p:grpSpPr>
        <a:xfrm>
          <a:off x="0" y="0"/>
          <a:ext cx="0" cy="0"/>
          <a:chOff x="0" y="0"/>
          <a:chExt cx="0" cy="0"/>
        </a:xfrm>
      </p:grpSpPr>
      <p:sp>
        <p:nvSpPr>
          <p:cNvPr id="556" name="Google Shape;556;p82"/>
          <p:cNvSpPr txBox="1"/>
          <p:nvPr/>
        </p:nvSpPr>
        <p:spPr>
          <a:xfrm>
            <a:off x="2187450" y="2077200"/>
            <a:ext cx="4802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PROMISE</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3"/>
          <p:cNvSpPr txBox="1"/>
          <p:nvPr/>
        </p:nvSpPr>
        <p:spPr>
          <a:xfrm>
            <a:off x="247625" y="1917550"/>
            <a:ext cx="8567700" cy="295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JavaScript tiene una API que nos permite crear y ejecutar distintas operaciones o conjuntos de operaciones.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Una promise (promesa en castellano) es un </a:t>
            </a:r>
            <a:r>
              <a:rPr b="0" i="0" lang="es-419" sz="2000" u="none" cap="none" strike="noStrike">
                <a:solidFill>
                  <a:srgbClr val="000000"/>
                </a:solidFill>
                <a:highlight>
                  <a:srgbClr val="E0FF00"/>
                </a:highlight>
                <a:latin typeface="Helvetica Neue Light"/>
                <a:ea typeface="Helvetica Neue Light"/>
                <a:cs typeface="Helvetica Neue Light"/>
                <a:sym typeface="Helvetica Neue Light"/>
              </a:rPr>
              <a:t>objeto que permite representar y seguir el ciclo de vida de una tarea/operación (función).</a:t>
            </a:r>
            <a:endParaRPr b="0" i="0" sz="2000" u="none" cap="none" strike="noStrike">
              <a:solidFill>
                <a:srgbClr val="000000"/>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Estados posibles:</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PENDING =&gt; (FULLFILLED || REJECTED)</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rPr b="0" i="0" lang="es-419" sz="1500" u="none" cap="none" strike="noStrike">
                <a:solidFill>
                  <a:srgbClr val="434343"/>
                </a:solidFill>
                <a:highlight>
                  <a:srgbClr val="FFFFFF"/>
                </a:highlight>
                <a:latin typeface="Helvetica Neue Light"/>
                <a:ea typeface="Helvetica Neue Light"/>
                <a:cs typeface="Helvetica Neue Light"/>
                <a:sym typeface="Helvetica Neue Light"/>
              </a:rPr>
              <a:t>PENDIENTE =&gt; (COMPLETADA || RECHAZADA)</a:t>
            </a:r>
            <a:endParaRPr b="0" i="0" sz="1500" u="none" cap="none" strike="noStrike">
              <a:solidFill>
                <a:srgbClr val="434343"/>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562" name="Google Shape;562;p8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63" name="Google Shape;563;p83"/>
          <p:cNvPicPr preferRelativeResize="0"/>
          <p:nvPr/>
        </p:nvPicPr>
        <p:blipFill rotWithShape="1">
          <a:blip r:embed="rId4">
            <a:alphaModFix/>
          </a:blip>
          <a:srcRect b="0" l="0" r="0" t="0"/>
          <a:stretch/>
        </p:blipFill>
        <p:spPr>
          <a:xfrm>
            <a:off x="2575288" y="168500"/>
            <a:ext cx="3993424" cy="1663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03" name="Shape 103"/>
        <p:cNvGrpSpPr/>
        <p:nvPr/>
      </p:nvGrpSpPr>
      <p:grpSpPr>
        <a:xfrm>
          <a:off x="0" y="0"/>
          <a:ext cx="0" cy="0"/>
          <a:chOff x="0" y="0"/>
          <a:chExt cx="0" cy="0"/>
        </a:xfrm>
      </p:grpSpPr>
      <p:sp>
        <p:nvSpPr>
          <p:cNvPr id="104" name="Google Shape;104;p21"/>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PROPIEDADES/PROPS</a:t>
            </a:r>
            <a:endParaRPr b="0" i="1" sz="3600" u="none" cap="none" strike="noStrike">
              <a:solidFill>
                <a:srgbClr val="000000"/>
              </a:solidFill>
              <a:latin typeface="Anton"/>
              <a:ea typeface="Anton"/>
              <a:cs typeface="Anton"/>
              <a:sym typeface="Anton"/>
            </a:endParaRPr>
          </a:p>
        </p:txBody>
      </p:sp>
      <p:pic>
        <p:nvPicPr>
          <p:cNvPr id="105" name="Google Shape;105;p21"/>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4"/>
          <p:cNvSpPr txBox="1"/>
          <p:nvPr/>
        </p:nvSpPr>
        <p:spPr>
          <a:xfrm>
            <a:off x="0" y="901275"/>
            <a:ext cx="5063400" cy="3661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En contra de lo que se suele pensar, la sincronicidad o asincronicidad de una promise depende de qué tarea le demos.</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Por defecto y diseño,</a:t>
            </a:r>
            <a:b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br>
            <a:r>
              <a:rPr b="1" i="0" lang="es-419" sz="2000" u="none" cap="none" strike="noStrike">
                <a:solidFill>
                  <a:srgbClr val="000000"/>
                </a:solidFill>
                <a:highlight>
                  <a:srgbClr val="E0FF00"/>
                </a:highlight>
                <a:latin typeface="Helvetica Neue"/>
                <a:ea typeface="Helvetica Neue"/>
                <a:cs typeface="Helvetica Neue"/>
                <a:sym typeface="Helvetica Neue"/>
              </a:rPr>
              <a:t>lo único que ocurre de manera asincrónica es la entrega del resultado.</a:t>
            </a:r>
            <a:endParaRPr b="1" i="0" sz="2000" u="none" cap="none" strike="noStrike">
              <a:solidFill>
                <a:srgbClr val="000000"/>
              </a:solidFill>
              <a:highlight>
                <a:srgbClr val="E0FF00"/>
              </a:highlight>
              <a:latin typeface="Helvetica Neue"/>
              <a:ea typeface="Helvetica Neue"/>
              <a:cs typeface="Helvetica Neue"/>
              <a:sym typeface="Helvetica Neue"/>
            </a:endParaRPr>
          </a:p>
        </p:txBody>
      </p:sp>
      <p:pic>
        <p:nvPicPr>
          <p:cNvPr id="569" name="Google Shape;569;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70" name="Google Shape;570;p84"/>
          <p:cNvPicPr preferRelativeResize="0"/>
          <p:nvPr/>
        </p:nvPicPr>
        <p:blipFill rotWithShape="1">
          <a:blip r:embed="rId4">
            <a:alphaModFix/>
          </a:blip>
          <a:srcRect b="0" l="0" r="0" t="0"/>
          <a:stretch/>
        </p:blipFill>
        <p:spPr>
          <a:xfrm>
            <a:off x="4913025" y="1379625"/>
            <a:ext cx="4230977" cy="22003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85"/>
          <p:cNvSpPr txBox="1"/>
          <p:nvPr/>
        </p:nvSpPr>
        <p:spPr>
          <a:xfrm>
            <a:off x="1842450" y="861625"/>
            <a:ext cx="5459100" cy="3661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Se </a:t>
            </a:r>
            <a:r>
              <a:rPr b="1" i="0" lang="es-419" sz="2000" u="none" cap="none" strike="noStrike">
                <a:solidFill>
                  <a:srgbClr val="000000"/>
                </a:solidFill>
                <a:highlight>
                  <a:srgbClr val="FFFFFF"/>
                </a:highlight>
                <a:latin typeface="Helvetica Neue"/>
                <a:ea typeface="Helvetica Neue"/>
                <a:cs typeface="Helvetica Neue"/>
                <a:sym typeface="Helvetica Neue"/>
              </a:rPr>
              <a:t>construye </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de la siguiente manera:</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100"/>
              <a:buFont typeface="Arial"/>
              <a:buNone/>
            </a:pPr>
            <a:b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br>
            <a:r>
              <a:rPr b="0" i="1" lang="es-419" sz="1700" u="none" cap="none" strike="noStrike">
                <a:solidFill>
                  <a:srgbClr val="000000"/>
                </a:solidFill>
                <a:highlight>
                  <a:srgbClr val="FFFFFF"/>
                </a:highlight>
                <a:latin typeface="Helvetica Neue Light"/>
                <a:ea typeface="Helvetica Neue Light"/>
                <a:cs typeface="Helvetica Neue Light"/>
                <a:sym typeface="Helvetica Neue Light"/>
              </a:rPr>
              <a:t>Ejemplo de una promise que es siempre completada.</a:t>
            </a:r>
            <a:endParaRPr b="0" i="1" sz="17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576" name="Google Shape;576;p8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77" name="Google Shape;577;p85"/>
          <p:cNvPicPr preferRelativeResize="0"/>
          <p:nvPr/>
        </p:nvPicPr>
        <p:blipFill rotWithShape="1">
          <a:blip r:embed="rId4">
            <a:alphaModFix/>
          </a:blip>
          <a:srcRect b="0" l="0" r="0" t="0"/>
          <a:stretch/>
        </p:blipFill>
        <p:spPr>
          <a:xfrm>
            <a:off x="1461713" y="1380151"/>
            <a:ext cx="6220574" cy="23832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6"/>
          <p:cNvSpPr txBox="1"/>
          <p:nvPr/>
        </p:nvSpPr>
        <p:spPr>
          <a:xfrm>
            <a:off x="1744726" y="740850"/>
            <a:ext cx="5592000" cy="3661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Si hay un </a:t>
            </a:r>
            <a:r>
              <a:rPr b="1" i="0" lang="es-419" sz="2000" u="none" cap="none" strike="noStrike">
                <a:solidFill>
                  <a:srgbClr val="000000"/>
                </a:solidFill>
                <a:highlight>
                  <a:srgbClr val="FFFFFF"/>
                </a:highlight>
                <a:latin typeface="Helvetica Neue"/>
                <a:ea typeface="Helvetica Neue"/>
                <a:cs typeface="Helvetica Neue"/>
                <a:sym typeface="Helvetica Neue"/>
              </a:rPr>
              <a:t>rechazo, </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se captura de esta manera:</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100"/>
              <a:buFont typeface="Arial"/>
              <a:buNone/>
            </a:pPr>
            <a:b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br>
            <a:r>
              <a:rPr b="0" i="1" lang="es-419" sz="1700" u="none" cap="none" strike="noStrike">
                <a:solidFill>
                  <a:srgbClr val="000000"/>
                </a:solidFill>
                <a:highlight>
                  <a:srgbClr val="FFFFFF"/>
                </a:highlight>
                <a:latin typeface="Helvetica Neue Light"/>
                <a:ea typeface="Helvetica Neue Light"/>
                <a:cs typeface="Helvetica Neue Light"/>
                <a:sym typeface="Helvetica Neue Light"/>
              </a:rPr>
              <a:t>Ejemplo de una promise que es siempre rechazada.</a:t>
            </a:r>
            <a:endParaRPr b="0" i="1" sz="17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583" name="Google Shape;583;p8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84" name="Google Shape;584;p86"/>
          <p:cNvPicPr preferRelativeResize="0"/>
          <p:nvPr/>
        </p:nvPicPr>
        <p:blipFill rotWithShape="1">
          <a:blip r:embed="rId4">
            <a:alphaModFix/>
          </a:blip>
          <a:srcRect b="0" l="0" r="0" t="0"/>
          <a:stretch/>
        </p:blipFill>
        <p:spPr>
          <a:xfrm>
            <a:off x="1424388" y="1387200"/>
            <a:ext cx="6295227" cy="23237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7"/>
          <p:cNvSpPr txBox="1"/>
          <p:nvPr/>
        </p:nvSpPr>
        <p:spPr>
          <a:xfrm>
            <a:off x="2040300" y="740850"/>
            <a:ext cx="5063400" cy="3661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De ocurrir un </a:t>
            </a:r>
            <a:r>
              <a:rPr b="1" i="0" lang="es-419" sz="2000" u="none" cap="none" strike="noStrike">
                <a:solidFill>
                  <a:srgbClr val="000000"/>
                </a:solidFill>
                <a:highlight>
                  <a:srgbClr val="FFFFFF"/>
                </a:highlight>
                <a:latin typeface="Helvetica Neue"/>
                <a:ea typeface="Helvetica Neue"/>
                <a:cs typeface="Helvetica Neue"/>
                <a:sym typeface="Helvetica Neue"/>
              </a:rPr>
              <a:t>error:</a:t>
            </a:r>
            <a:endParaRPr b="1" i="0" sz="2000" u="none" cap="none" strike="noStrike">
              <a:solidFill>
                <a:srgbClr val="000000"/>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100"/>
              <a:buFont typeface="Arial"/>
              <a:buNone/>
            </a:pPr>
            <a:b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br>
            <a:r>
              <a:rPr b="0" i="1" lang="es-419" sz="1700" u="none" cap="none" strike="noStrike">
                <a:solidFill>
                  <a:srgbClr val="000000"/>
                </a:solidFill>
                <a:highlight>
                  <a:srgbClr val="FFFFFF"/>
                </a:highlight>
                <a:latin typeface="Helvetica Neue Light"/>
                <a:ea typeface="Helvetica Neue Light"/>
                <a:cs typeface="Helvetica Neue Light"/>
                <a:sym typeface="Helvetica Neue Light"/>
              </a:rPr>
              <a:t>Ejemplo de una promise que es siempre rechazada.</a:t>
            </a:r>
            <a:endParaRPr b="0" i="1" sz="17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590" name="Google Shape;590;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91" name="Google Shape;591;p87"/>
          <p:cNvPicPr preferRelativeResize="0"/>
          <p:nvPr/>
        </p:nvPicPr>
        <p:blipFill rotWithShape="1">
          <a:blip r:embed="rId4">
            <a:alphaModFix/>
          </a:blip>
          <a:srcRect b="0" l="0" r="0" t="0"/>
          <a:stretch/>
        </p:blipFill>
        <p:spPr>
          <a:xfrm>
            <a:off x="1424388" y="1375825"/>
            <a:ext cx="6295227" cy="23237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8"/>
          <p:cNvSpPr txBox="1"/>
          <p:nvPr/>
        </p:nvSpPr>
        <p:spPr>
          <a:xfrm>
            <a:off x="1879150" y="641600"/>
            <a:ext cx="5063400" cy="3968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Si </a:t>
            </a:r>
            <a:r>
              <a:rPr b="1" i="0" lang="es-419" sz="2000" u="none" cap="none" strike="noStrike">
                <a:solidFill>
                  <a:srgbClr val="000000"/>
                </a:solidFill>
                <a:highlight>
                  <a:srgbClr val="FFFFFF"/>
                </a:highlight>
                <a:latin typeface="Helvetica Neue"/>
                <a:ea typeface="Helvetica Neue"/>
                <a:cs typeface="Helvetica Neue"/>
                <a:sym typeface="Helvetica Neue"/>
              </a:rPr>
              <a:t>fallamos en el callback</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del resultado:</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b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br>
            <a:r>
              <a:rPr b="0" i="1" lang="es-419" sz="1700" u="none" cap="none" strike="noStrike">
                <a:solidFill>
                  <a:srgbClr val="000000"/>
                </a:solidFill>
                <a:highlight>
                  <a:srgbClr val="FFFFFF"/>
                </a:highlight>
                <a:latin typeface="Helvetica Neue Light"/>
                <a:ea typeface="Helvetica Neue Light"/>
                <a:cs typeface="Helvetica Neue Light"/>
                <a:sym typeface="Helvetica Neue Light"/>
              </a:rPr>
              <a:t>Ejemplo de una promise donde fallamos al procesar el resultado.</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597" name="Google Shape;597;p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98" name="Google Shape;598;p88"/>
          <p:cNvPicPr preferRelativeResize="0"/>
          <p:nvPr/>
        </p:nvPicPr>
        <p:blipFill rotWithShape="1">
          <a:blip r:embed="rId4">
            <a:alphaModFix/>
          </a:blip>
          <a:srcRect b="0" l="0" r="0" t="0"/>
          <a:stretch/>
        </p:blipFill>
        <p:spPr>
          <a:xfrm>
            <a:off x="1018100" y="1339227"/>
            <a:ext cx="7107802" cy="24650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9"/>
          <p:cNvSpPr txBox="1"/>
          <p:nvPr/>
        </p:nvSpPr>
        <p:spPr>
          <a:xfrm>
            <a:off x="2040300" y="675675"/>
            <a:ext cx="5063400" cy="3661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s-419" sz="2000" u="none" cap="none" strike="noStrike">
                <a:solidFill>
                  <a:srgbClr val="000000"/>
                </a:solidFill>
                <a:highlight>
                  <a:srgbClr val="FFFFFF"/>
                </a:highlight>
                <a:latin typeface="Helvetica Neue"/>
                <a:ea typeface="Helvetica Neue"/>
                <a:cs typeface="Helvetica Neue"/>
                <a:sym typeface="Helvetica Neue"/>
              </a:rPr>
              <a:t>Casos raros</a:t>
            </a:r>
            <a:endParaRPr b="1" i="0" sz="2000" u="none" cap="none" strike="noStrike">
              <a:solidFill>
                <a:srgbClr val="000000"/>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100"/>
              <a:buFont typeface="Arial"/>
              <a:buNone/>
            </a:pPr>
            <a:r>
              <a:t/>
            </a:r>
            <a:endParaRPr b="1" i="0" sz="2000" u="none" cap="none" strike="noStrike">
              <a:solidFill>
                <a:srgbClr val="000000"/>
              </a:solidFill>
              <a:highlight>
                <a:srgbClr val="FFFFFF"/>
              </a:highlight>
              <a:latin typeface="Didact Gothic"/>
              <a:ea typeface="Didact Gothic"/>
              <a:cs typeface="Didact Gothic"/>
              <a:sym typeface="Didact Gothic"/>
            </a:endParaRPr>
          </a:p>
        </p:txBody>
      </p:sp>
      <p:pic>
        <p:nvPicPr>
          <p:cNvPr id="604" name="Google Shape;604;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05" name="Google Shape;605;p89"/>
          <p:cNvPicPr preferRelativeResize="0"/>
          <p:nvPr/>
        </p:nvPicPr>
        <p:blipFill rotWithShape="1">
          <a:blip r:embed="rId4">
            <a:alphaModFix/>
          </a:blip>
          <a:srcRect b="0" l="0" r="0" t="0"/>
          <a:stretch/>
        </p:blipFill>
        <p:spPr>
          <a:xfrm>
            <a:off x="818650" y="1305977"/>
            <a:ext cx="7506702" cy="312220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90"/>
          <p:cNvSpPr txBox="1"/>
          <p:nvPr/>
        </p:nvSpPr>
        <p:spPr>
          <a:xfrm>
            <a:off x="0" y="872975"/>
            <a:ext cx="5063400" cy="3661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Usaremos </a:t>
            </a:r>
            <a:r>
              <a:rPr b="1" i="0" lang="es-419" sz="1800" u="none" cap="none" strike="noStrike">
                <a:solidFill>
                  <a:srgbClr val="000000"/>
                </a:solidFill>
                <a:highlight>
                  <a:srgbClr val="FFFFFF"/>
                </a:highlight>
                <a:latin typeface="Courier New"/>
                <a:ea typeface="Courier New"/>
                <a:cs typeface="Courier New"/>
                <a:sym typeface="Courier New"/>
              </a:rPr>
              <a:t>.then </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para ver el resultado del cómputo de la tarea.</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Algo interesante:</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Todos los operadores then y catch son encadenables</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rPr b="0" i="0" lang="es-419" sz="1800" u="none" cap="none" strike="noStrike">
                <a:solidFill>
                  <a:srgbClr val="000000"/>
                </a:solidFill>
                <a:highlight>
                  <a:srgbClr val="E0FF00"/>
                </a:highlight>
                <a:latin typeface="Courier New"/>
                <a:ea typeface="Courier New"/>
                <a:cs typeface="Courier New"/>
                <a:sym typeface="Courier New"/>
              </a:rPr>
              <a:t>.then().catch().then().then()</a:t>
            </a:r>
            <a:endParaRPr b="0" i="0" sz="1800" u="none" cap="none" strike="noStrike">
              <a:solidFill>
                <a:srgbClr val="000000"/>
              </a:solidFill>
              <a:highlight>
                <a:srgbClr val="E0FF00"/>
              </a:highlight>
              <a:latin typeface="Courier New"/>
              <a:ea typeface="Courier New"/>
              <a:cs typeface="Courier New"/>
              <a:sym typeface="Courier New"/>
            </a:endParaRPr>
          </a:p>
        </p:txBody>
      </p:sp>
      <p:pic>
        <p:nvPicPr>
          <p:cNvPr id="611" name="Google Shape;611;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12" name="Google Shape;612;p90"/>
          <p:cNvPicPr preferRelativeResize="0"/>
          <p:nvPr/>
        </p:nvPicPr>
        <p:blipFill rotWithShape="1">
          <a:blip r:embed="rId4">
            <a:alphaModFix/>
          </a:blip>
          <a:srcRect b="17925" l="0" r="0" t="0"/>
          <a:stretch/>
        </p:blipFill>
        <p:spPr>
          <a:xfrm>
            <a:off x="5185950" y="1794800"/>
            <a:ext cx="3958050" cy="13535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16" name="Shape 616"/>
        <p:cNvGrpSpPr/>
        <p:nvPr/>
      </p:nvGrpSpPr>
      <p:grpSpPr>
        <a:xfrm>
          <a:off x="0" y="0"/>
          <a:ext cx="0" cy="0"/>
          <a:chOff x="0" y="0"/>
          <a:chExt cx="0" cy="0"/>
        </a:xfrm>
      </p:grpSpPr>
      <p:sp>
        <p:nvSpPr>
          <p:cNvPr id="617" name="Google Shape;617;p91"/>
          <p:cNvSpPr txBox="1"/>
          <p:nvPr/>
        </p:nvSpPr>
        <p:spPr>
          <a:xfrm>
            <a:off x="2187450" y="1458125"/>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VAMOS AL CÓDIGO</a:t>
            </a:r>
            <a:endParaRPr b="0" i="1" sz="3600" u="none" cap="none" strike="noStrike">
              <a:solidFill>
                <a:srgbClr val="000000"/>
              </a:solidFill>
              <a:latin typeface="Anton"/>
              <a:ea typeface="Anton"/>
              <a:cs typeface="Anton"/>
              <a:sym typeface="Anton"/>
            </a:endParaRPr>
          </a:p>
        </p:txBody>
      </p:sp>
      <p:pic>
        <p:nvPicPr>
          <p:cNvPr id="618" name="Google Shape;618;p9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19" name="Google Shape;619;p91"/>
          <p:cNvPicPr preferRelativeResize="0"/>
          <p:nvPr/>
        </p:nvPicPr>
        <p:blipFill rotWithShape="1">
          <a:blip r:embed="rId4">
            <a:alphaModFix/>
          </a:blip>
          <a:srcRect b="0" l="0" r="0" t="0"/>
          <a:stretch/>
        </p:blipFill>
        <p:spPr>
          <a:xfrm>
            <a:off x="3390678" y="2356975"/>
            <a:ext cx="2362650" cy="13284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2"/>
          <p:cNvSpPr txBox="1"/>
          <p:nvPr/>
        </p:nvSpPr>
        <p:spPr>
          <a:xfrm>
            <a:off x="308650" y="1517525"/>
            <a:ext cx="3292200" cy="2885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En algunos navegadores ya tendremos disponible el </a:t>
            </a:r>
            <a:r>
              <a:rPr b="1" i="0" lang="es-419" sz="1800" u="none" cap="none" strike="noStrike">
                <a:solidFill>
                  <a:srgbClr val="000000"/>
                </a:solidFill>
                <a:highlight>
                  <a:srgbClr val="FFFFFF"/>
                </a:highlight>
                <a:latin typeface="Courier New"/>
                <a:ea typeface="Courier New"/>
                <a:cs typeface="Courier New"/>
                <a:sym typeface="Courier New"/>
              </a:rPr>
              <a:t>.finally()</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que lo podemos llamar al final de la cadena para saber cuando han terminado tanto los </a:t>
            </a:r>
            <a:r>
              <a:rPr b="1" i="0" lang="es-419" sz="2000" u="none" cap="none" strike="noStrike">
                <a:solidFill>
                  <a:srgbClr val="000000"/>
                </a:solidFill>
                <a:highlight>
                  <a:srgbClr val="FFFFFF"/>
                </a:highlight>
                <a:latin typeface="Helvetica Neue"/>
                <a:ea typeface="Helvetica Neue"/>
                <a:cs typeface="Helvetica Neue"/>
                <a:sym typeface="Helvetica Neue"/>
              </a:rPr>
              <a:t>completados </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como los </a:t>
            </a:r>
            <a:r>
              <a:rPr b="1" i="0" lang="es-419" sz="2000" u="none" cap="none" strike="noStrike">
                <a:solidFill>
                  <a:srgbClr val="000000"/>
                </a:solidFill>
                <a:highlight>
                  <a:srgbClr val="FFFFFF"/>
                </a:highlight>
                <a:latin typeface="Helvetica Neue"/>
                <a:ea typeface="Helvetica Neue"/>
                <a:cs typeface="Helvetica Neue"/>
                <a:sym typeface="Helvetica Neue"/>
              </a:rPr>
              <a:t>rechazos.</a:t>
            </a:r>
            <a:endParaRPr b="1" i="0" sz="2000" u="none" cap="none" strike="noStrike">
              <a:solidFill>
                <a:srgbClr val="000000"/>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625" name="Google Shape;625;p9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6" name="Google Shape;626;p92"/>
          <p:cNvPicPr preferRelativeResize="0"/>
          <p:nvPr/>
        </p:nvPicPr>
        <p:blipFill rotWithShape="1">
          <a:blip r:embed="rId4">
            <a:alphaModFix/>
          </a:blip>
          <a:srcRect b="0" l="0" r="0" t="0"/>
          <a:stretch/>
        </p:blipFill>
        <p:spPr>
          <a:xfrm>
            <a:off x="3746950" y="1905849"/>
            <a:ext cx="5397052" cy="2108453"/>
          </a:xfrm>
          <a:prstGeom prst="rect">
            <a:avLst/>
          </a:prstGeom>
          <a:noFill/>
          <a:ln>
            <a:noFill/>
          </a:ln>
        </p:spPr>
      </p:pic>
      <p:sp>
        <p:nvSpPr>
          <p:cNvPr id="627" name="Google Shape;627;p92"/>
          <p:cNvSpPr txBox="1"/>
          <p:nvPr/>
        </p:nvSpPr>
        <p:spPr>
          <a:xfrm>
            <a:off x="3072000" y="557400"/>
            <a:ext cx="3000000" cy="74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b="0" i="1" lang="es-419" sz="3600" u="none" cap="none" strike="noStrike">
                <a:solidFill>
                  <a:srgbClr val="000000"/>
                </a:solidFill>
                <a:highlight>
                  <a:srgbClr val="FFFFFF"/>
                </a:highlight>
                <a:latin typeface="Anton"/>
                <a:ea typeface="Anton"/>
                <a:cs typeface="Anton"/>
                <a:sym typeface="Anton"/>
              </a:rPr>
              <a:t>PRO TIP</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31" name="Shape 631"/>
        <p:cNvGrpSpPr/>
        <p:nvPr/>
      </p:nvGrpSpPr>
      <p:grpSpPr>
        <a:xfrm>
          <a:off x="0" y="0"/>
          <a:ext cx="0" cy="0"/>
          <a:chOff x="0" y="0"/>
          <a:chExt cx="0" cy="0"/>
        </a:xfrm>
      </p:grpSpPr>
      <p:sp>
        <p:nvSpPr>
          <p:cNvPr id="632" name="Google Shape;632;p93"/>
          <p:cNvSpPr txBox="1"/>
          <p:nvPr/>
        </p:nvSpPr>
        <p:spPr>
          <a:xfrm>
            <a:off x="852150" y="1447800"/>
            <a:ext cx="7439700" cy="30654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none" cap="none" strike="noStrike">
                <a:solidFill>
                  <a:srgbClr val="000000"/>
                </a:solidFill>
                <a:latin typeface="Helvetica Neue Light"/>
                <a:ea typeface="Helvetica Neue Light"/>
                <a:cs typeface="Helvetica Neue Light"/>
                <a:sym typeface="Helvetica Neue Light"/>
              </a:rPr>
              <a:t>Las funciones callback nunca serán llamadas previo a la terminación de la ejecución actual del bucle de eventos en JavaScript.</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none" cap="none" strike="noStrike">
                <a:solidFill>
                  <a:srgbClr val="000000"/>
                </a:solidFill>
                <a:latin typeface="Helvetica Neue Light"/>
                <a:ea typeface="Helvetica Neue Light"/>
                <a:cs typeface="Helvetica Neue Light"/>
                <a:sym typeface="Helvetica Neue Light"/>
              </a:rPr>
              <a:t>Las funciones callback añadidas con .then serán llamadas después del éxito o fracaso de la operación</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633" name="Google Shape;633;p93"/>
          <p:cNvSpPr txBox="1"/>
          <p:nvPr/>
        </p:nvSpPr>
        <p:spPr>
          <a:xfrm>
            <a:off x="573150" y="179925"/>
            <a:ext cx="7997700" cy="1498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1" lang="es-419" sz="4000" u="none" cap="none" strike="noStrike">
                <a:solidFill>
                  <a:srgbClr val="000000"/>
                </a:solidFill>
                <a:latin typeface="Anton"/>
                <a:ea typeface="Anton"/>
                <a:cs typeface="Anton"/>
                <a:sym typeface="Anton"/>
              </a:rPr>
              <a:t>GARANTÍAS DE UNA -PROMISE-</a:t>
            </a:r>
            <a:endParaRPr b="0" i="1" sz="4000" u="none" cap="none" strike="noStrike">
              <a:solidFill>
                <a:srgbClr val="000000"/>
              </a:solidFill>
              <a:latin typeface="Anton"/>
              <a:ea typeface="Anton"/>
              <a:cs typeface="Anton"/>
              <a:sym typeface="Anton"/>
            </a:endParaRPr>
          </a:p>
        </p:txBody>
      </p:sp>
      <p:pic>
        <p:nvPicPr>
          <p:cNvPr id="634" name="Google Shape;634;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11" name="Google Shape;111;p22"/>
          <p:cNvSpPr txBox="1"/>
          <p:nvPr/>
        </p:nvSpPr>
        <p:spPr>
          <a:xfrm>
            <a:off x="621975" y="529425"/>
            <a:ext cx="60681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419" sz="2600" u="none" cap="none" strike="noStrike">
                <a:solidFill>
                  <a:schemeClr val="dk1"/>
                </a:solidFill>
                <a:latin typeface="Anton"/>
                <a:ea typeface="Anton"/>
                <a:cs typeface="Anton"/>
                <a:sym typeface="Anton"/>
              </a:rPr>
              <a:t>Props: ¿¡Un espacio multipropósito!?</a:t>
            </a:r>
            <a:endParaRPr b="0" i="0" sz="2600" u="none" cap="none" strike="noStrike">
              <a:solidFill>
                <a:srgbClr val="000000"/>
              </a:solidFill>
              <a:latin typeface="Arial"/>
              <a:ea typeface="Arial"/>
              <a:cs typeface="Arial"/>
              <a:sym typeface="Arial"/>
            </a:endParaRPr>
          </a:p>
        </p:txBody>
      </p:sp>
      <p:sp>
        <p:nvSpPr>
          <p:cNvPr id="112" name="Google Shape;112;p22"/>
          <p:cNvSpPr txBox="1"/>
          <p:nvPr/>
        </p:nvSpPr>
        <p:spPr>
          <a:xfrm>
            <a:off x="659100" y="1239525"/>
            <a:ext cx="7825800" cy="33957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Helvetica Neue Light"/>
              <a:buChar char="-"/>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No están limitadas a ser valores fijos como: 1 / “Alexis” / true</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Pueden ser lo que sea:</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342900" lvl="1" marL="914400" marR="0" rtl="0" algn="l">
              <a:lnSpc>
                <a:spcPct val="115000"/>
              </a:lnSpc>
              <a:spcBef>
                <a:spcPts val="0"/>
              </a:spcBef>
              <a:spcAft>
                <a:spcPts val="0"/>
              </a:spcAft>
              <a:buClr>
                <a:schemeClr val="dk1"/>
              </a:buClr>
              <a:buSzPts val="1800"/>
              <a:buFont typeface="Helvetica Neue"/>
              <a:buChar char="-"/>
            </a:pPr>
            <a:r>
              <a:rPr b="1" i="0" lang="es-419" sz="1800" u="none" cap="none" strike="noStrike">
                <a:solidFill>
                  <a:schemeClr val="dk1"/>
                </a:solidFill>
                <a:highlight>
                  <a:srgbClr val="FFFFFF"/>
                </a:highlight>
                <a:latin typeface="Helvetica Neue"/>
                <a:ea typeface="Helvetica Neue"/>
                <a:cs typeface="Helvetica Neue"/>
                <a:sym typeface="Helvetica Neue"/>
              </a:rPr>
              <a:t>Valores comunes</a:t>
            </a:r>
            <a:endParaRPr b="1" i="0" sz="1800" u="none" cap="none" strike="noStrike">
              <a:solidFill>
                <a:schemeClr val="dk1"/>
              </a:solidFill>
              <a:highlight>
                <a:srgbClr val="FFFFFF"/>
              </a:highlight>
              <a:latin typeface="Helvetica Neue"/>
              <a:ea typeface="Helvetica Neue"/>
              <a:cs typeface="Helvetica Neue"/>
              <a:sym typeface="Helvetica Neue"/>
            </a:endParaRPr>
          </a:p>
          <a:p>
            <a:pPr indent="-342900" lvl="2" marL="1371600" marR="0" rtl="0" algn="l">
              <a:lnSpc>
                <a:spcPct val="115000"/>
              </a:lnSpc>
              <a:spcBef>
                <a:spcPts val="0"/>
              </a:spcBef>
              <a:spcAft>
                <a:spcPts val="0"/>
              </a:spcAft>
              <a:buClr>
                <a:schemeClr val="dk1"/>
              </a:buClr>
              <a:buSzPts val="1800"/>
              <a:buFont typeface="Helvetica Neue Light"/>
              <a:buChar char="-"/>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num, bool, array, obj</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342900" lvl="1" marL="914400" marR="0" rtl="0" algn="l">
              <a:lnSpc>
                <a:spcPct val="115000"/>
              </a:lnSpc>
              <a:spcBef>
                <a:spcPts val="0"/>
              </a:spcBef>
              <a:spcAft>
                <a:spcPts val="0"/>
              </a:spcAft>
              <a:buClr>
                <a:schemeClr val="dk1"/>
              </a:buClr>
              <a:buSzPts val="1800"/>
              <a:buFont typeface="Helvetica Neue Light"/>
              <a:buChar char="-"/>
            </a:pPr>
            <a:r>
              <a:rPr b="1" i="0" lang="es-419" sz="1800" u="none" cap="none" strike="noStrike">
                <a:solidFill>
                  <a:schemeClr val="dk1"/>
                </a:solidFill>
                <a:highlight>
                  <a:schemeClr val="lt1"/>
                </a:highlight>
                <a:latin typeface="Helvetica Neue"/>
                <a:ea typeface="Helvetica Neue"/>
                <a:cs typeface="Helvetica Neue"/>
                <a:sym typeface="Helvetica Neue"/>
              </a:rPr>
              <a:t>Funciones</a:t>
            </a:r>
            <a:endParaRPr b="1" i="0" sz="1800" u="none" cap="none" strike="noStrike">
              <a:solidFill>
                <a:schemeClr val="dk1"/>
              </a:solidFill>
              <a:highlight>
                <a:schemeClr val="lt1"/>
              </a:highlight>
              <a:latin typeface="Helvetica Neue"/>
              <a:ea typeface="Helvetica Neue"/>
              <a:cs typeface="Helvetica Neue"/>
              <a:sym typeface="Helvetica Neue"/>
            </a:endParaRPr>
          </a:p>
          <a:p>
            <a:pPr indent="-342900" lvl="1" marL="914400" marR="0" rtl="0" algn="l">
              <a:lnSpc>
                <a:spcPct val="115000"/>
              </a:lnSpc>
              <a:spcBef>
                <a:spcPts val="0"/>
              </a:spcBef>
              <a:spcAft>
                <a:spcPts val="0"/>
              </a:spcAft>
              <a:buClr>
                <a:schemeClr val="dk1"/>
              </a:buClr>
              <a:buSzPts val="1800"/>
              <a:buFont typeface="Helvetica Neue Light"/>
              <a:buChar char="-"/>
            </a:pPr>
            <a:r>
              <a:rPr b="1" i="0" lang="es-419" sz="1800" u="none" cap="none" strike="noStrike">
                <a:solidFill>
                  <a:schemeClr val="dk1"/>
                </a:solidFill>
                <a:highlight>
                  <a:srgbClr val="FFFFFF"/>
                </a:highlight>
                <a:latin typeface="Helvetica Neue"/>
                <a:ea typeface="Helvetica Neue"/>
                <a:cs typeface="Helvetica Neue"/>
                <a:sym typeface="Helvetica Neue"/>
              </a:rPr>
              <a:t>Componentes </a:t>
            </a: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 Si los componentes son funciones, ¡entonces puedo pasar componentes! ;)</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342900" lvl="1" marL="914400" marR="0" rtl="0" algn="l">
              <a:lnSpc>
                <a:spcPct val="115000"/>
              </a:lnSpc>
              <a:spcBef>
                <a:spcPts val="0"/>
              </a:spcBef>
              <a:spcAft>
                <a:spcPts val="0"/>
              </a:spcAft>
              <a:buClr>
                <a:schemeClr val="dk1"/>
              </a:buClr>
              <a:buSzPts val="1800"/>
              <a:buFont typeface="Helvetica Neue"/>
              <a:buChar char="-"/>
            </a:pPr>
            <a:r>
              <a:rPr b="1" i="0" lang="es-419" sz="1800" u="none" cap="none" strike="noStrike">
                <a:solidFill>
                  <a:schemeClr val="dk1"/>
                </a:solidFill>
                <a:highlight>
                  <a:srgbClr val="FFFFFF"/>
                </a:highlight>
                <a:latin typeface="Helvetica Neue"/>
                <a:ea typeface="Helvetica Neue"/>
                <a:cs typeface="Helvetica Neue"/>
                <a:sym typeface="Helvetica Neue"/>
              </a:rPr>
              <a:t>Children</a:t>
            </a:r>
            <a:endParaRPr b="1" i="0" sz="1800" u="none" cap="none" strike="noStrike">
              <a:solidFill>
                <a:schemeClr val="dk1"/>
              </a:solidFill>
              <a:highlight>
                <a:srgbClr val="FFFFFF"/>
              </a:highlight>
              <a:latin typeface="Helvetica Neue"/>
              <a:ea typeface="Helvetica Neue"/>
              <a:cs typeface="Helvetica Neue"/>
              <a:sym typeface="Helvetica Neue"/>
            </a:endParaRPr>
          </a:p>
          <a:p>
            <a:pPr indent="-342900" lvl="1" marL="914400" marR="0" rtl="0" algn="l">
              <a:lnSpc>
                <a:spcPct val="115000"/>
              </a:lnSpc>
              <a:spcBef>
                <a:spcPts val="0"/>
              </a:spcBef>
              <a:spcAft>
                <a:spcPts val="0"/>
              </a:spcAft>
              <a:buClr>
                <a:schemeClr val="dk1"/>
              </a:buClr>
              <a:buSzPts val="1800"/>
              <a:buFont typeface="Helvetica Neue"/>
              <a:buChar char="-"/>
            </a:pPr>
            <a:r>
              <a:rPr b="1" i="0" lang="es-419" sz="1800" u="none" cap="none" strike="noStrike">
                <a:solidFill>
                  <a:schemeClr val="dk1"/>
                </a:solidFill>
                <a:highlight>
                  <a:srgbClr val="FFFFFF"/>
                </a:highlight>
                <a:latin typeface="Helvetica Neue"/>
                <a:ea typeface="Helvetica Neue"/>
                <a:cs typeface="Helvetica Neue"/>
                <a:sym typeface="Helvetica Neue"/>
              </a:rPr>
              <a:t>Valores inyectados por librerías</a:t>
            </a:r>
            <a:endParaRPr b="1" i="0" sz="1800" u="none" cap="none" strike="noStrike">
              <a:solidFill>
                <a:schemeClr val="dk1"/>
              </a:solidFill>
              <a:highlight>
                <a:srgbClr val="FFFFFF"/>
              </a:highlight>
              <a:latin typeface="Helvetica Neue"/>
              <a:ea typeface="Helvetica Neue"/>
              <a:cs typeface="Helvetica Neue"/>
              <a:sym typeface="Helvetica Neue"/>
            </a:endParaRPr>
          </a:p>
          <a:p>
            <a:pPr indent="-342900" lvl="2" marL="1371600" marR="0" rtl="0" algn="l">
              <a:lnSpc>
                <a:spcPct val="115000"/>
              </a:lnSpc>
              <a:spcBef>
                <a:spcPts val="0"/>
              </a:spcBef>
              <a:spcAft>
                <a:spcPts val="0"/>
              </a:spcAft>
              <a:buClr>
                <a:schemeClr val="dk1"/>
              </a:buClr>
              <a:buSzPts val="1800"/>
              <a:buFont typeface="Helvetica Neue Light"/>
              <a:buChar char="-"/>
            </a:pPr>
            <a:r>
              <a:rPr b="0" i="0" lang="es-419" sz="1800" u="none" cap="none" strike="noStrike">
                <a:solidFill>
                  <a:schemeClr val="dk1"/>
                </a:solidFill>
                <a:highlight>
                  <a:srgbClr val="FFFFFF"/>
                </a:highlight>
                <a:latin typeface="Helvetica Neue Light"/>
                <a:ea typeface="Helvetica Neue Light"/>
                <a:cs typeface="Helvetica Neue Light"/>
                <a:sym typeface="Helvetica Neue Light"/>
              </a:rPr>
              <a:t>location, rutas, traducciones</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94"/>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MOCK ASYNC SERVICE</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highlight>
                  <a:srgbClr val="FFFFFF"/>
                </a:highlight>
                <a:latin typeface="Helvetica Neue Light"/>
                <a:ea typeface="Helvetica Neue Light"/>
                <a:cs typeface="Helvetica Neue Light"/>
                <a:sym typeface="Helvetica Neue Light"/>
              </a:rPr>
              <a:t>Crea en </a:t>
            </a:r>
            <a:r>
              <a:rPr b="1" i="0" lang="es-419" sz="1800" u="sng" cap="none" strike="noStrike">
                <a:solidFill>
                  <a:srgbClr val="0097A7"/>
                </a:solidFill>
                <a:highlight>
                  <a:srgbClr val="FFFFFF"/>
                </a:highlight>
                <a:latin typeface="Helvetica Neue"/>
                <a:ea typeface="Helvetica Neue"/>
                <a:cs typeface="Helvetica Neue"/>
                <a:sym typeface="Helvetica Neue"/>
                <a:hlinkClick r:id="rId3">
                  <a:extLst>
                    <a:ext uri="{A12FA001-AC4F-418D-AE19-62706E023703}">
                      <ahyp:hlinkClr val="tx"/>
                    </a:ext>
                  </a:extLst>
                </a:hlinkClick>
              </a:rPr>
              <a:t>JSBIN</a:t>
            </a:r>
            <a:r>
              <a:rPr b="0" i="0" lang="es-419" sz="1800" u="none" cap="none" strike="noStrike">
                <a:solidFill>
                  <a:srgbClr val="000000"/>
                </a:solidFill>
                <a:highlight>
                  <a:srgbClr val="FFFFFF"/>
                </a:highlight>
                <a:latin typeface="Helvetica Neue Light"/>
                <a:ea typeface="Helvetica Neue Light"/>
                <a:cs typeface="Helvetica Neue Light"/>
                <a:sym typeface="Helvetica Neue Light"/>
              </a:rPr>
              <a:t> una promesa que resuelva en tres segundos un </a:t>
            </a:r>
            <a:r>
              <a:rPr b="1" i="0" lang="es-419" sz="1800" u="none" cap="none" strike="noStrike">
                <a:solidFill>
                  <a:srgbClr val="000000"/>
                </a:solidFill>
                <a:highlight>
                  <a:srgbClr val="FFFFFF"/>
                </a:highlight>
                <a:latin typeface="Helvetica Neue"/>
                <a:ea typeface="Helvetica Neue"/>
                <a:cs typeface="Helvetica Neue"/>
                <a:sym typeface="Helvetica Neue"/>
              </a:rPr>
              <a:t>array</a:t>
            </a:r>
            <a:r>
              <a:rPr b="0" i="0" lang="es-419" sz="1800" u="none" cap="none" strike="noStrike">
                <a:solidFill>
                  <a:srgbClr val="000000"/>
                </a:solidFill>
                <a:highlight>
                  <a:srgbClr val="FFFFFF"/>
                </a:highlight>
                <a:latin typeface="Helvetica Neue Light"/>
                <a:ea typeface="Helvetica Neue Light"/>
                <a:cs typeface="Helvetica Neue Light"/>
                <a:sym typeface="Helvetica Neue Light"/>
              </a:rPr>
              <a:t> de objetos de tipo producto. </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640" name="Google Shape;640;p94"/>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641" name="Google Shape;641;p94"/>
          <p:cNvPicPr preferRelativeResize="0"/>
          <p:nvPr/>
        </p:nvPicPr>
        <p:blipFill rotWithShape="1">
          <a:blip r:embed="rId5">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95"/>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419" sz="2600" u="none" cap="none" strike="noStrike">
                <a:solidFill>
                  <a:srgbClr val="000000"/>
                </a:solidFill>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647" name="Google Shape;647;p95"/>
          <p:cNvSpPr txBox="1"/>
          <p:nvPr/>
        </p:nvSpPr>
        <p:spPr>
          <a:xfrm>
            <a:off x="938100" y="23752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Crea en </a:t>
            </a:r>
            <a:r>
              <a:rPr b="1" i="0" lang="es-419" sz="2000" u="sng" cap="none" strike="noStrike">
                <a:solidFill>
                  <a:srgbClr val="0097A7"/>
                </a:solidFill>
                <a:highlight>
                  <a:srgbClr val="FFFFFF"/>
                </a:highlight>
                <a:latin typeface="Helvetica Neue"/>
                <a:ea typeface="Helvetica Neue"/>
                <a:cs typeface="Helvetica Neue"/>
                <a:sym typeface="Helvetica Neue"/>
                <a:hlinkClick r:id="rId3">
                  <a:extLst>
                    <a:ext uri="{A12FA001-AC4F-418D-AE19-62706E023703}">
                      <ahyp:hlinkClr val="tx"/>
                    </a:ext>
                  </a:extLst>
                </a:hlinkClick>
              </a:rPr>
              <a:t>JSBIN</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una promesa que resuelva en tres segundos un </a:t>
            </a:r>
            <a:r>
              <a:rPr b="1" i="0" lang="es-419" sz="2000" u="none" cap="none" strike="noStrike">
                <a:solidFill>
                  <a:srgbClr val="000000"/>
                </a:solidFill>
                <a:highlight>
                  <a:srgbClr val="FFFFFF"/>
                </a:highlight>
                <a:latin typeface="Helvetica Neue"/>
                <a:ea typeface="Helvetica Neue"/>
                <a:cs typeface="Helvetica Neue"/>
                <a:sym typeface="Helvetica Neue"/>
              </a:rPr>
              <a:t>array</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de objetos de tipo producto. Al resolver, imprímelos en consola</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id: string, name: string, description: string, stock: number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Cuentas con 15 minutos para realizar esta actividad.</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648" name="Google Shape;648;p9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649" name="Google Shape;649;p95"/>
          <p:cNvPicPr preferRelativeResize="0"/>
          <p:nvPr/>
        </p:nvPicPr>
        <p:blipFill rotWithShape="1">
          <a:blip r:embed="rId5">
            <a:alphaModFix/>
          </a:blip>
          <a:srcRect b="0" l="0" r="0" t="0"/>
          <a:stretch/>
        </p:blipFill>
        <p:spPr>
          <a:xfrm>
            <a:off x="7509825" y="0"/>
            <a:ext cx="1634174" cy="6398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3" name="Shape 653"/>
        <p:cNvGrpSpPr/>
        <p:nvPr/>
      </p:nvGrpSpPr>
      <p:grpSpPr>
        <a:xfrm>
          <a:off x="0" y="0"/>
          <a:ext cx="0" cy="0"/>
          <a:chOff x="0" y="0"/>
          <a:chExt cx="0" cy="0"/>
        </a:xfrm>
      </p:grpSpPr>
      <p:sp>
        <p:nvSpPr>
          <p:cNvPr id="654" name="Google Shape;654;p96"/>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MAP</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7"/>
          <p:cNvSpPr txBox="1"/>
          <p:nvPr/>
        </p:nvSpPr>
        <p:spPr>
          <a:xfrm>
            <a:off x="953750" y="953750"/>
            <a:ext cx="3894600" cy="342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El </a:t>
            </a:r>
            <a:r>
              <a:rPr b="1" i="0" lang="es-419" sz="2000" u="none" cap="none" strike="noStrike">
                <a:solidFill>
                  <a:srgbClr val="000000"/>
                </a:solidFill>
                <a:highlight>
                  <a:srgbClr val="FFFFFF"/>
                </a:highlight>
                <a:latin typeface="Helvetica Neue"/>
                <a:ea typeface="Helvetica Neue"/>
                <a:cs typeface="Helvetica Neue"/>
                <a:sym typeface="Helvetica Neue"/>
              </a:rPr>
              <a:t>método map()</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nos permite generar un </a:t>
            </a:r>
            <a:r>
              <a:rPr b="1" i="0" lang="es-419" sz="2000" u="none" cap="none" strike="noStrike">
                <a:solidFill>
                  <a:srgbClr val="000000"/>
                </a:solidFill>
                <a:highlight>
                  <a:srgbClr val="FFFFFF"/>
                </a:highlight>
                <a:latin typeface="Helvetica Neue"/>
                <a:ea typeface="Helvetica Neue"/>
                <a:cs typeface="Helvetica Neue"/>
                <a:sym typeface="Helvetica Neue"/>
              </a:rPr>
              <a:t>nuevo array </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tomando de base otro </a:t>
            </a:r>
            <a:r>
              <a:rPr b="1" i="0" lang="es-419" sz="2000" u="none" cap="none" strike="noStrike">
                <a:solidFill>
                  <a:srgbClr val="000000"/>
                </a:solidFill>
                <a:highlight>
                  <a:srgbClr val="FFFFFF"/>
                </a:highlight>
                <a:latin typeface="Helvetica Neue"/>
                <a:ea typeface="Helvetica Neue"/>
                <a:cs typeface="Helvetica Neue"/>
                <a:sym typeface="Helvetica Neue"/>
              </a:rPr>
              <a:t>array </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y utilizando una función transformadora.</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rPr b="1" i="0" lang="es-419" sz="2000" u="none" cap="none" strike="noStrike">
                <a:solidFill>
                  <a:srgbClr val="000000"/>
                </a:solidFill>
                <a:highlight>
                  <a:srgbClr val="FFFFFF"/>
                </a:highlight>
                <a:latin typeface="Helvetica Neue"/>
                <a:ea typeface="Helvetica Neue"/>
                <a:cs typeface="Helvetica Neue"/>
                <a:sym typeface="Helvetica Neue"/>
              </a:rPr>
              <a:t>Es particularmente útil para varios casos de uso.</a:t>
            </a:r>
            <a:endParaRPr b="1" i="0" sz="2000" u="none" cap="none" strike="noStrike">
              <a:solidFill>
                <a:srgbClr val="000000"/>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660" name="Google Shape;660;p9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pSp>
        <p:nvGrpSpPr>
          <p:cNvPr id="661" name="Google Shape;661;p97"/>
          <p:cNvGrpSpPr/>
          <p:nvPr/>
        </p:nvGrpSpPr>
        <p:grpSpPr>
          <a:xfrm>
            <a:off x="5909000" y="1387650"/>
            <a:ext cx="2028604" cy="2028603"/>
            <a:chOff x="5760425" y="1557450"/>
            <a:chExt cx="2028604" cy="2028603"/>
          </a:xfrm>
        </p:grpSpPr>
        <p:pic>
          <p:nvPicPr>
            <p:cNvPr id="662" name="Google Shape;662;p97"/>
            <p:cNvPicPr preferRelativeResize="0"/>
            <p:nvPr/>
          </p:nvPicPr>
          <p:blipFill rotWithShape="1">
            <a:blip r:embed="rId4">
              <a:alphaModFix/>
            </a:blip>
            <a:srcRect b="0" l="0" r="0" t="0"/>
            <a:stretch/>
          </p:blipFill>
          <p:spPr>
            <a:xfrm>
              <a:off x="5760426" y="1557450"/>
              <a:ext cx="2028603" cy="2028603"/>
            </a:xfrm>
            <a:prstGeom prst="rect">
              <a:avLst/>
            </a:prstGeom>
            <a:noFill/>
            <a:ln>
              <a:noFill/>
            </a:ln>
          </p:spPr>
        </p:pic>
        <p:sp>
          <p:nvSpPr>
            <p:cNvPr id="663" name="Google Shape;663;p97"/>
            <p:cNvSpPr txBox="1"/>
            <p:nvPr/>
          </p:nvSpPr>
          <p:spPr>
            <a:xfrm>
              <a:off x="5760425" y="1557450"/>
              <a:ext cx="979500" cy="79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1" i="0" lang="es-419" sz="2000" u="none" cap="none" strike="noStrike">
                  <a:solidFill>
                    <a:srgbClr val="000000"/>
                  </a:solidFill>
                  <a:latin typeface="Helvetica Neue"/>
                  <a:ea typeface="Helvetica Neue"/>
                  <a:cs typeface="Helvetica Neue"/>
                  <a:sym typeface="Helvetica Neue"/>
                </a:rPr>
                <a:t>map()</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pic>
        <p:nvPicPr>
          <p:cNvPr id="668" name="Google Shape;668;p9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69" name="Google Shape;669;p98"/>
          <p:cNvPicPr preferRelativeResize="0"/>
          <p:nvPr/>
        </p:nvPicPr>
        <p:blipFill rotWithShape="1">
          <a:blip r:embed="rId4">
            <a:alphaModFix/>
          </a:blip>
          <a:srcRect b="0" l="0" r="0" t="0"/>
          <a:stretch/>
        </p:blipFill>
        <p:spPr>
          <a:xfrm>
            <a:off x="386050" y="1486687"/>
            <a:ext cx="8371898" cy="21701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99"/>
          <p:cNvSpPr txBox="1"/>
          <p:nvPr/>
        </p:nvSpPr>
        <p:spPr>
          <a:xfrm>
            <a:off x="719400" y="1094325"/>
            <a:ext cx="7705200" cy="1233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En react, con el método map, podremos hacer </a:t>
            </a:r>
            <a:r>
              <a:rPr b="1" i="0" lang="es-419" sz="2000" u="none" cap="none" strike="noStrike">
                <a:solidFill>
                  <a:srgbClr val="000000"/>
                </a:solidFill>
                <a:highlight>
                  <a:srgbClr val="FFFFFF"/>
                </a:highlight>
                <a:latin typeface="Helvetica Neue"/>
                <a:ea typeface="Helvetica Neue"/>
                <a:cs typeface="Helvetica Neue"/>
                <a:sym typeface="Helvetica Neue"/>
              </a:rPr>
              <a:t>render de una colección de objetos. </a:t>
            </a:r>
            <a:endParaRPr b="1" i="0" sz="2000" u="none" cap="none" strike="noStrike">
              <a:solidFill>
                <a:srgbClr val="000000"/>
              </a:solidFill>
              <a:highlight>
                <a:srgbClr val="FFFFFF"/>
              </a:highlight>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Por ejemplo:</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675" name="Google Shape;675;p9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76" name="Google Shape;676;p99"/>
          <p:cNvPicPr preferRelativeResize="0"/>
          <p:nvPr/>
        </p:nvPicPr>
        <p:blipFill rotWithShape="1">
          <a:blip r:embed="rId4">
            <a:alphaModFix/>
          </a:blip>
          <a:srcRect b="0" l="0" r="0" t="0"/>
          <a:stretch/>
        </p:blipFill>
        <p:spPr>
          <a:xfrm>
            <a:off x="719400" y="2628625"/>
            <a:ext cx="7263127" cy="2015153"/>
          </a:xfrm>
          <a:prstGeom prst="rect">
            <a:avLst/>
          </a:prstGeom>
          <a:noFill/>
          <a:ln>
            <a:noFill/>
          </a:ln>
        </p:spPr>
      </p:pic>
      <p:sp>
        <p:nvSpPr>
          <p:cNvPr id="677" name="Google Shape;677;p99"/>
          <p:cNvSpPr txBox="1"/>
          <p:nvPr/>
        </p:nvSpPr>
        <p:spPr>
          <a:xfrm>
            <a:off x="3555300" y="432425"/>
            <a:ext cx="2033400" cy="51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419" sz="2600" u="none" cap="none" strike="noStrike">
                <a:solidFill>
                  <a:srgbClr val="000000"/>
                </a:solidFill>
                <a:latin typeface="Anton"/>
                <a:ea typeface="Anton"/>
                <a:cs typeface="Anton"/>
                <a:sym typeface="Anton"/>
              </a:rPr>
              <a:t>MÉTODO MAP</a:t>
            </a:r>
            <a:endParaRPr b="0" i="1" sz="26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2600"/>
              <a:buFont typeface="Arial"/>
              <a:buNone/>
            </a:pPr>
            <a:r>
              <a:t/>
            </a:r>
            <a:endParaRPr b="0" i="1" sz="2600" u="none" cap="none" strike="noStrike">
              <a:solidFill>
                <a:srgbClr val="000000"/>
              </a:solidFill>
              <a:latin typeface="Anton"/>
              <a:ea typeface="Anton"/>
              <a:cs typeface="Anton"/>
              <a:sym typeface="Anton"/>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81" name="Shape 681"/>
        <p:cNvGrpSpPr/>
        <p:nvPr/>
      </p:nvGrpSpPr>
      <p:grpSpPr>
        <a:xfrm>
          <a:off x="0" y="0"/>
          <a:ext cx="0" cy="0"/>
          <a:chOff x="0" y="0"/>
          <a:chExt cx="0" cy="0"/>
        </a:xfrm>
      </p:grpSpPr>
      <p:sp>
        <p:nvSpPr>
          <p:cNvPr id="682" name="Google Shape;682;p100"/>
          <p:cNvSpPr txBox="1"/>
          <p:nvPr/>
        </p:nvSpPr>
        <p:spPr>
          <a:xfrm>
            <a:off x="1398000" y="14948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VAMOS AL CÓDIGO</a:t>
            </a:r>
            <a:endParaRPr b="0" i="1" sz="3600" u="none" cap="none" strike="noStrike">
              <a:solidFill>
                <a:srgbClr val="121212"/>
              </a:solidFill>
              <a:latin typeface="Anton"/>
              <a:ea typeface="Anton"/>
              <a:cs typeface="Anton"/>
              <a:sym typeface="Anton"/>
            </a:endParaRPr>
          </a:p>
        </p:txBody>
      </p:sp>
      <p:pic>
        <p:nvPicPr>
          <p:cNvPr id="683" name="Google Shape;683;p10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84" name="Google Shape;684;p100"/>
          <p:cNvPicPr preferRelativeResize="0"/>
          <p:nvPr/>
        </p:nvPicPr>
        <p:blipFill rotWithShape="1">
          <a:blip r:embed="rId4">
            <a:alphaModFix/>
          </a:blip>
          <a:srcRect b="0" l="0" r="0" t="0"/>
          <a:stretch/>
        </p:blipFill>
        <p:spPr>
          <a:xfrm>
            <a:off x="3390678" y="2320300"/>
            <a:ext cx="2362650" cy="13284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01"/>
          <p:cNvSpPr txBox="1"/>
          <p:nvPr/>
        </p:nvSpPr>
        <p:spPr>
          <a:xfrm>
            <a:off x="719475" y="974200"/>
            <a:ext cx="7263000" cy="1233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Idealmente debemos </a:t>
            </a:r>
            <a:r>
              <a:rPr b="1" i="0" lang="es-419" sz="2000" u="none" cap="none" strike="noStrike">
                <a:solidFill>
                  <a:srgbClr val="000000"/>
                </a:solidFill>
                <a:highlight>
                  <a:srgbClr val="FFFFFF"/>
                </a:highlight>
                <a:latin typeface="Helvetica Neue"/>
                <a:ea typeface="Helvetica Neue"/>
                <a:cs typeface="Helvetica Neue"/>
                <a:sym typeface="Helvetica Neue"/>
              </a:rPr>
              <a:t>incluir </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en </a:t>
            </a:r>
            <a:r>
              <a:rPr b="1" i="0" lang="es-419" sz="2000" u="none" cap="none" strike="noStrike">
                <a:solidFill>
                  <a:srgbClr val="000000"/>
                </a:solidFill>
                <a:highlight>
                  <a:srgbClr val="FFFFFF"/>
                </a:highlight>
                <a:latin typeface="Helvetica Neue"/>
                <a:ea typeface="Helvetica Neue"/>
                <a:cs typeface="Helvetica Neue"/>
                <a:sym typeface="Helvetica Neue"/>
              </a:rPr>
              <a:t>cada elemento</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la </a:t>
            </a:r>
            <a:r>
              <a:rPr b="1" i="0" lang="es-419" sz="2000" u="none" cap="none" strike="noStrike">
                <a:solidFill>
                  <a:srgbClr val="000000"/>
                </a:solidFill>
                <a:highlight>
                  <a:srgbClr val="FFFFFF"/>
                </a:highlight>
                <a:latin typeface="Helvetica Neue"/>
                <a:ea typeface="Helvetica Neue"/>
                <a:cs typeface="Helvetica Neue"/>
                <a:sym typeface="Helvetica Neue"/>
              </a:rPr>
              <a:t>propiedad </a:t>
            </a:r>
            <a:endParaRPr b="1" i="0" sz="2000" u="none" cap="none" strike="noStrike">
              <a:solidFill>
                <a:srgbClr val="000000"/>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100"/>
              <a:buFont typeface="Arial"/>
              <a:buNone/>
            </a:pPr>
            <a:r>
              <a:rPr b="1" i="0" lang="es-419" sz="2000" u="none" cap="none" strike="noStrike">
                <a:solidFill>
                  <a:srgbClr val="000000"/>
                </a:solidFill>
                <a:highlight>
                  <a:srgbClr val="FFFFFF"/>
                </a:highlight>
                <a:latin typeface="Helvetica Neue"/>
                <a:ea typeface="Helvetica Neue"/>
                <a:cs typeface="Helvetica Neue"/>
                <a:sym typeface="Helvetica Neue"/>
              </a:rPr>
              <a:t>key</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que marque la </a:t>
            </a:r>
            <a:r>
              <a:rPr b="1" i="0" lang="es-419" sz="2000" u="none" cap="none" strike="noStrike">
                <a:solidFill>
                  <a:srgbClr val="000000"/>
                </a:solidFill>
                <a:highlight>
                  <a:srgbClr val="FFFFFF"/>
                </a:highlight>
                <a:latin typeface="Helvetica Neue"/>
                <a:ea typeface="Helvetica Neue"/>
                <a:cs typeface="Helvetica Neue"/>
                <a:sym typeface="Helvetica Neue"/>
              </a:rPr>
              <a:t>identidad del elemento</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Esto ayudará a react a </a:t>
            </a:r>
            <a:r>
              <a:rPr b="1" i="0" lang="es-419" sz="2000" u="none" cap="none" strike="noStrike">
                <a:solidFill>
                  <a:srgbClr val="000000"/>
                </a:solidFill>
                <a:highlight>
                  <a:srgbClr val="FFFFFF"/>
                </a:highlight>
                <a:latin typeface="Helvetica Neue"/>
                <a:ea typeface="Helvetica Neue"/>
                <a:cs typeface="Helvetica Neue"/>
                <a:sym typeface="Helvetica Neue"/>
              </a:rPr>
              <a:t>optimizar el rendering</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ante cambios en el array.</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t/>
            </a:r>
            <a:endParaRPr b="0" i="1" sz="18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rPr b="0" i="1" lang="es-419" sz="1800" u="none" cap="none" strike="noStrike">
                <a:solidFill>
                  <a:srgbClr val="000000"/>
                </a:solidFill>
                <a:highlight>
                  <a:srgbClr val="FFFFFF"/>
                </a:highlight>
                <a:latin typeface="Helvetica Neue Light"/>
                <a:ea typeface="Helvetica Neue Light"/>
                <a:cs typeface="Helvetica Neue Light"/>
                <a:sym typeface="Helvetica Neue Light"/>
              </a:rPr>
              <a:t>De no tenerla podemos auto-generarla con el </a:t>
            </a:r>
            <a:r>
              <a:rPr b="1" i="1" lang="es-419" sz="1800" u="none" cap="none" strike="noStrike">
                <a:solidFill>
                  <a:srgbClr val="000000"/>
                </a:solidFill>
                <a:highlight>
                  <a:srgbClr val="FFFFFF"/>
                </a:highlight>
                <a:latin typeface="Helvetica Neue"/>
                <a:ea typeface="Helvetica Neue"/>
                <a:cs typeface="Helvetica Neue"/>
                <a:sym typeface="Helvetica Neue"/>
              </a:rPr>
              <a:t>index </a:t>
            </a:r>
            <a:r>
              <a:rPr b="0" i="1" lang="es-419" sz="1800" u="none" cap="none" strike="noStrike">
                <a:solidFill>
                  <a:srgbClr val="000000"/>
                </a:solidFill>
                <a:highlight>
                  <a:srgbClr val="FFFFFF"/>
                </a:highlight>
                <a:latin typeface="Helvetica Neue Light"/>
                <a:ea typeface="Helvetica Neue Light"/>
                <a:cs typeface="Helvetica Neue Light"/>
                <a:sym typeface="Helvetica Neue Light"/>
              </a:rPr>
              <a:t>provisto por el segundo parámetro de </a:t>
            </a:r>
            <a:r>
              <a:rPr b="1" i="1" lang="es-419" sz="1800" u="none" cap="none" strike="noStrike">
                <a:solidFill>
                  <a:srgbClr val="000000"/>
                </a:solidFill>
                <a:highlight>
                  <a:srgbClr val="FFFFFF"/>
                </a:highlight>
                <a:latin typeface="Helvetica Neue"/>
                <a:ea typeface="Helvetica Neue"/>
                <a:cs typeface="Helvetica Neue"/>
                <a:sym typeface="Helvetica Neue"/>
              </a:rPr>
              <a:t>map</a:t>
            </a:r>
            <a:r>
              <a:rPr b="0" i="1" lang="es-419" sz="1800" u="none" cap="none" strike="noStrike">
                <a:solidFill>
                  <a:srgbClr val="000000"/>
                </a:solidFill>
                <a:highlight>
                  <a:srgbClr val="FFFFFF"/>
                </a:highlight>
                <a:latin typeface="Helvetica Neue Light"/>
                <a:ea typeface="Helvetica Neue Light"/>
                <a:cs typeface="Helvetica Neue Light"/>
                <a:sym typeface="Helvetica Neue Light"/>
              </a:rPr>
              <a:t>, pero sólo optimizará si hay adiciones al final del array</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690" name="Google Shape;690;p10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91" name="Google Shape;691;p101"/>
          <p:cNvPicPr preferRelativeResize="0"/>
          <p:nvPr/>
        </p:nvPicPr>
        <p:blipFill rotWithShape="1">
          <a:blip r:embed="rId4">
            <a:alphaModFix/>
          </a:blip>
          <a:srcRect b="0" l="0" r="0" t="24253"/>
          <a:stretch/>
        </p:blipFill>
        <p:spPr>
          <a:xfrm>
            <a:off x="940450" y="2242600"/>
            <a:ext cx="7263099" cy="1773625"/>
          </a:xfrm>
          <a:prstGeom prst="rect">
            <a:avLst/>
          </a:prstGeom>
          <a:noFill/>
          <a:ln>
            <a:noFill/>
          </a:ln>
        </p:spPr>
      </p:pic>
      <p:sp>
        <p:nvSpPr>
          <p:cNvPr id="692" name="Google Shape;692;p101"/>
          <p:cNvSpPr/>
          <p:nvPr/>
        </p:nvSpPr>
        <p:spPr>
          <a:xfrm>
            <a:off x="2747750" y="3213250"/>
            <a:ext cx="1033200" cy="330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01"/>
          <p:cNvSpPr txBox="1"/>
          <p:nvPr/>
        </p:nvSpPr>
        <p:spPr>
          <a:xfrm>
            <a:off x="2938113" y="273475"/>
            <a:ext cx="2825700" cy="51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419" sz="2600" u="none" cap="none" strike="noStrike">
                <a:solidFill>
                  <a:srgbClr val="000000"/>
                </a:solidFill>
                <a:latin typeface="Anton"/>
                <a:ea typeface="Anton"/>
                <a:cs typeface="Anton"/>
                <a:sym typeface="Anton"/>
              </a:rPr>
              <a:t>MÉTODO MAP: KEYS</a:t>
            </a:r>
            <a:endParaRPr b="0" i="1" sz="26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2600"/>
              <a:buFont typeface="Arial"/>
              <a:buNone/>
            </a:pPr>
            <a:r>
              <a:t/>
            </a:r>
            <a:endParaRPr b="0" i="1" sz="2600" u="none" cap="none" strike="noStrike">
              <a:solidFill>
                <a:srgbClr val="000000"/>
              </a:solidFill>
              <a:latin typeface="Anton"/>
              <a:ea typeface="Anton"/>
              <a:cs typeface="Anton"/>
              <a:sym typeface="Anton"/>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02"/>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CATÁLOGO CON MAPS Y PROMISES</a:t>
            </a:r>
            <a:endParaRPr b="0" i="1" sz="4000" u="none" cap="none" strike="noStrike">
              <a:solidFill>
                <a:srgbClr val="000000"/>
              </a:solidFill>
              <a:latin typeface="Anton"/>
              <a:ea typeface="Anton"/>
              <a:cs typeface="Anton"/>
              <a:sym typeface="Anton"/>
            </a:endParaRPr>
          </a:p>
        </p:txBody>
      </p:sp>
      <p:sp>
        <p:nvSpPr>
          <p:cNvPr id="699" name="Google Shape;699;p102"/>
          <p:cNvSpPr txBox="1"/>
          <p:nvPr/>
        </p:nvSpPr>
        <p:spPr>
          <a:xfrm>
            <a:off x="938100" y="39671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Crea los componentes Item.js e ItemList.js para mostrar algunos productos en tu ItemListContainer.js.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700" name="Google Shape;700;p10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01" name="Google Shape;701;p102"/>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702" name="Google Shape;702;p102"/>
          <p:cNvSpPr/>
          <p:nvPr/>
        </p:nvSpPr>
        <p:spPr>
          <a:xfrm>
            <a:off x="4879825" y="8862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FFFFFF"/>
                </a:solidFill>
                <a:latin typeface="Helvetica Neue"/>
                <a:ea typeface="Helvetica Neue"/>
                <a:cs typeface="Helvetica Neue"/>
                <a:sym typeface="Helvetica Neue"/>
              </a:rPr>
              <a:t>5</a:t>
            </a:r>
            <a:endParaRPr b="1"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graphicFrame>
        <p:nvGraphicFramePr>
          <p:cNvPr id="707" name="Google Shape;707;p103"/>
          <p:cNvGraphicFramePr/>
          <p:nvPr/>
        </p:nvGraphicFramePr>
        <p:xfrm>
          <a:off x="153263" y="344100"/>
          <a:ext cx="3000000" cy="3000000"/>
        </p:xfrm>
        <a:graphic>
          <a:graphicData uri="http://schemas.openxmlformats.org/drawingml/2006/table">
            <a:tbl>
              <a:tblPr>
                <a:noFill/>
                <a:tableStyleId>{451889E2-5CA2-4D0C-985C-2C9DC7DDEBD6}</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419" sz="2400" u="none" cap="none" strike="noStrike">
                          <a:solidFill>
                            <a:schemeClr val="dk1"/>
                          </a:solidFill>
                          <a:latin typeface="Anton"/>
                          <a:ea typeface="Anton"/>
                          <a:cs typeface="Anton"/>
                          <a:sym typeface="Anton"/>
                        </a:rPr>
                        <a:t>CATÁLOGO CON MAPS Y PROMISES</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419" sz="1500" u="none" cap="none" strike="noStrike">
                          <a:latin typeface="Helvetica Neue"/>
                          <a:ea typeface="Helvetica Neue"/>
                          <a:cs typeface="Helvetica Neue"/>
                          <a:sym typeface="Helvetica Neue"/>
                        </a:rPr>
                        <a:t>Formato: </a:t>
                      </a:r>
                      <a:r>
                        <a:rPr lang="es-419" sz="1500" u="none" cap="none" strike="noStrike">
                          <a:solidFill>
                            <a:schemeClr val="dk1"/>
                          </a:solidFill>
                          <a:latin typeface="Helvetica Neue Light"/>
                          <a:ea typeface="Helvetica Neue Light"/>
                          <a:cs typeface="Helvetica Neue Light"/>
                          <a:sym typeface="Helvetica Neue Light"/>
                        </a:rPr>
                        <a:t>link a último commit con el feature. Debe tener el nombre </a:t>
                      </a:r>
                      <a:r>
                        <a:rPr lang="es-419" sz="15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419" sz="1500" u="none" cap="none" strike="noStrike">
                          <a:solidFill>
                            <a:schemeClr val="dk1"/>
                          </a:solidFill>
                          <a:latin typeface="Helvetica Neue Light"/>
                          <a:ea typeface="Helvetica Neue Light"/>
                          <a:cs typeface="Helvetica Neue Light"/>
                          <a:sym typeface="Helvetica Neue Light"/>
                        </a:rPr>
                        <a:t>. </a:t>
                      </a:r>
                      <a:endParaRPr sz="15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419" sz="1500" u="none" cap="none" strike="noStrike">
                          <a:latin typeface="Helvetica Neue"/>
                          <a:ea typeface="Helvetica Neue"/>
                          <a:cs typeface="Helvetica Neue"/>
                          <a:sym typeface="Helvetica Neue"/>
                        </a:rPr>
                        <a:t>Sugerencia: </a:t>
                      </a:r>
                      <a:r>
                        <a:rPr lang="es-419" sz="1500" u="none" cap="none" strike="noStrike">
                          <a:latin typeface="Helvetica Neue Light"/>
                          <a:ea typeface="Helvetica Neue Light"/>
                          <a:cs typeface="Helvetica Neue Light"/>
                          <a:sym typeface="Helvetica Neue Light"/>
                        </a:rPr>
                        <a:t>incluir sugerencias</a:t>
                      </a:r>
                      <a:r>
                        <a:rPr lang="es-419" sz="1500" u="none" cap="none" strike="noStrike">
                          <a:solidFill>
                            <a:schemeClr val="dk1"/>
                          </a:solidFill>
                          <a:latin typeface="Helvetica Neue Light"/>
                          <a:ea typeface="Helvetica Neue Light"/>
                          <a:cs typeface="Helvetica Neue Light"/>
                          <a:sym typeface="Helvetica Neue Light"/>
                        </a:rPr>
                        <a:t>.</a:t>
                      </a:r>
                      <a:endParaRPr sz="15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4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419" sz="100" u="none" cap="none" strike="noStrike">
                          <a:solidFill>
                            <a:srgbClr val="4D5156"/>
                          </a:solidFill>
                        </a:rPr>
                      </a:br>
                      <a:r>
                        <a:rPr b="1" lang="es-419" sz="1600" u="none" cap="none" strike="noStrike"/>
                        <a:t>&gt;&gt;</a:t>
                      </a:r>
                      <a:r>
                        <a:rPr b="1" lang="es-419" sz="1600" u="none" cap="none" strike="noStrike">
                          <a:solidFill>
                            <a:srgbClr val="4D5156"/>
                          </a:solidFill>
                        </a:rPr>
                        <a:t> </a:t>
                      </a:r>
                      <a:r>
                        <a:rPr b="1" lang="es-419" sz="1600" u="none" cap="none" strike="noStrike">
                          <a:latin typeface="Helvetica Neue"/>
                          <a:ea typeface="Helvetica Neue"/>
                          <a:cs typeface="Helvetica Neue"/>
                          <a:sym typeface="Helvetica Neue"/>
                        </a:rPr>
                        <a:t>Consigna:</a:t>
                      </a:r>
                      <a:r>
                        <a:rPr lang="es-419" sz="1600" u="none" cap="none" strike="noStrike">
                          <a:latin typeface="Helvetica Neue Light"/>
                          <a:ea typeface="Helvetica Neue Light"/>
                          <a:cs typeface="Helvetica Neue Light"/>
                          <a:sym typeface="Helvetica Neue Light"/>
                        </a:rPr>
                        <a:t> </a:t>
                      </a:r>
                      <a:r>
                        <a:rPr lang="es-419" sz="1600" u="none" cap="none" strike="noStrike">
                          <a:solidFill>
                            <a:schemeClr val="dk1"/>
                          </a:solidFill>
                          <a:latin typeface="Helvetica Neue Light"/>
                          <a:ea typeface="Helvetica Neue Light"/>
                          <a:cs typeface="Helvetica Neue Light"/>
                          <a:sym typeface="Helvetica Neue Light"/>
                        </a:rPr>
                        <a:t>crea los componentes Item.js e ItemList.js para mostrar algunos productos en tu ItemListContainer.js. Los ítems deben provenir de un llamado a una promise que los resuelva en tiempo diferido (setTimeout) de 2 segundos, para emular retrasos de red</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700"/>
                        <a:buFont typeface="Arial"/>
                        <a:buNone/>
                      </a:pPr>
                      <a:r>
                        <a:rPr b="1" lang="es-419" sz="1600" u="none" cap="none" strike="noStrike"/>
                        <a:t>&gt;&gt;</a:t>
                      </a:r>
                      <a:r>
                        <a:rPr b="1" lang="es-419" sz="1500" u="none" cap="none" strike="noStrike">
                          <a:solidFill>
                            <a:schemeClr val="dk1"/>
                          </a:solidFill>
                          <a:latin typeface="Helvetica Neue"/>
                          <a:ea typeface="Helvetica Neue"/>
                          <a:cs typeface="Helvetica Neue"/>
                          <a:sym typeface="Helvetica Neue"/>
                        </a:rPr>
                        <a:t>Aspectos a incluir en el entregable:</a:t>
                      </a:r>
                      <a:endParaRPr b="1" sz="15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rPr lang="es-419" sz="1500" u="none" cap="none" strike="noStrike">
                          <a:solidFill>
                            <a:schemeClr val="dk1"/>
                          </a:solidFill>
                          <a:latin typeface="Helvetica Neue Light"/>
                          <a:ea typeface="Helvetica Neue Light"/>
                          <a:cs typeface="Helvetica Neue Light"/>
                          <a:sym typeface="Helvetica Neue Light"/>
                        </a:rPr>
                        <a:t>Item.js: Es un componente destinado a mostrar información breve del producto que el user clickeará luego para acceder a los detalles (los desarrollaremos más adelante)</a:t>
                      </a:r>
                      <a:endParaRPr sz="15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rPr lang="es-419" sz="1500" u="none" cap="none" strike="noStrike">
                          <a:solidFill>
                            <a:schemeClr val="dk1"/>
                          </a:solidFill>
                          <a:latin typeface="Helvetica Neue Light"/>
                          <a:ea typeface="Helvetica Neue Light"/>
                          <a:cs typeface="Helvetica Neue Light"/>
                          <a:sym typeface="Helvetica Neue Light"/>
                        </a:rPr>
                        <a:t>ItemList.js Es un agrupador de un set de componentes Item.js (Deberías incluirlo dentro de ItemListContainer del desafío 3)</a:t>
                      </a:r>
                      <a:endParaRPr sz="15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rPr lang="es-419" sz="1500" u="none" cap="none" strike="noStrike">
                          <a:solidFill>
                            <a:schemeClr val="dk1"/>
                          </a:solidFill>
                          <a:latin typeface="Helvetica Neue Light"/>
                          <a:ea typeface="Helvetica Neue Light"/>
                          <a:cs typeface="Helvetica Neue Light"/>
                          <a:sym typeface="Helvetica Neue Light"/>
                        </a:rPr>
                        <a:t>Implementa un async mock (promise): Usa un efecto de montaje para poder emitir un llamado asincrónico a un mock estático de datos que devuelva un conjunto de item { id, title, description, price, pictureUrl } en dos segundos, para emular retrasos de red.</a:t>
                      </a:r>
                      <a:endParaRPr sz="15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s-419" sz="1600" u="none" cap="none" strike="noStrike"/>
                        <a:t>&gt;&gt;Ejemplo:</a:t>
                      </a:r>
                      <a:endParaRPr sz="15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708" name="Google Shape;708;p10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09" name="Google Shape;709;p103"/>
          <p:cNvPicPr preferRelativeResize="0"/>
          <p:nvPr/>
        </p:nvPicPr>
        <p:blipFill rotWithShape="1">
          <a:blip r:embed="rId4">
            <a:alphaModFix/>
          </a:blip>
          <a:srcRect b="0" l="0" r="0" t="0"/>
          <a:stretch/>
        </p:blipFill>
        <p:spPr>
          <a:xfrm>
            <a:off x="7173537" y="1259000"/>
            <a:ext cx="1634174" cy="639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18" name="Google Shape;118;p23"/>
          <p:cNvSpPr txBox="1"/>
          <p:nvPr/>
        </p:nvSpPr>
        <p:spPr>
          <a:xfrm>
            <a:off x="224750" y="1527550"/>
            <a:ext cx="3079500" cy="2708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React inyecta automáticamente </a:t>
            </a:r>
            <a:r>
              <a:rPr b="1" i="0" lang="es-419" sz="2000" u="none" cap="none" strike="noStrike">
                <a:solidFill>
                  <a:schemeClr val="dk1"/>
                </a:solidFill>
                <a:highlight>
                  <a:srgbClr val="FFFFFF"/>
                </a:highlight>
                <a:latin typeface="Helvetica Neue"/>
                <a:ea typeface="Helvetica Neue"/>
                <a:cs typeface="Helvetica Neue"/>
                <a:sym typeface="Helvetica Neue"/>
              </a:rPr>
              <a:t>children</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en las props, sólo si encuentra alguno. En este ejemplo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b="1" i="0" lang="es-419" sz="2000" u="none" cap="none" strike="noStrike">
                <a:solidFill>
                  <a:schemeClr val="dk1"/>
                </a:solidFill>
                <a:highlight>
                  <a:srgbClr val="FFFFFF"/>
                </a:highlight>
                <a:latin typeface="Helvetica Neue"/>
                <a:ea typeface="Helvetica Neue"/>
                <a:cs typeface="Helvetica Neue"/>
                <a:sym typeface="Helvetica Neue"/>
              </a:rPr>
              <a:t>&lt;SuperForm&gt;</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no tiene children</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119" name="Google Shape;119;p23"/>
          <p:cNvPicPr preferRelativeResize="0"/>
          <p:nvPr/>
        </p:nvPicPr>
        <p:blipFill rotWithShape="1">
          <a:blip r:embed="rId4">
            <a:alphaModFix/>
          </a:blip>
          <a:srcRect b="0" l="0" r="0" t="0"/>
          <a:stretch/>
        </p:blipFill>
        <p:spPr>
          <a:xfrm>
            <a:off x="3379000" y="1527550"/>
            <a:ext cx="5185975" cy="2567024"/>
          </a:xfrm>
          <a:prstGeom prst="rect">
            <a:avLst/>
          </a:prstGeom>
          <a:noFill/>
          <a:ln>
            <a:noFill/>
          </a:ln>
        </p:spPr>
      </p:pic>
      <p:sp>
        <p:nvSpPr>
          <p:cNvPr id="120" name="Google Shape;120;p23"/>
          <p:cNvSpPr txBox="1"/>
          <p:nvPr/>
        </p:nvSpPr>
        <p:spPr>
          <a:xfrm>
            <a:off x="1537950" y="477150"/>
            <a:ext cx="60681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PROPS: RELACIÓN DE CHILDREN Y PROPS</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graphicFrame>
        <p:nvGraphicFramePr>
          <p:cNvPr id="714" name="Google Shape;714;p104"/>
          <p:cNvGraphicFramePr/>
          <p:nvPr/>
        </p:nvGraphicFramePr>
        <p:xfrm>
          <a:off x="153263" y="344100"/>
          <a:ext cx="3000000" cy="3000000"/>
        </p:xfrm>
        <a:graphic>
          <a:graphicData uri="http://schemas.openxmlformats.org/drawingml/2006/table">
            <a:tbl>
              <a:tblPr>
                <a:noFill/>
                <a:tableStyleId>{451889E2-5CA2-4D0C-985C-2C9DC7DDEBD6}</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419" sz="2400" u="none" cap="none" strike="noStrike">
                          <a:solidFill>
                            <a:schemeClr val="dk1"/>
                          </a:solidFill>
                          <a:latin typeface="Anton"/>
                          <a:ea typeface="Anton"/>
                          <a:cs typeface="Anton"/>
                          <a:sym typeface="Anton"/>
                        </a:rPr>
                        <a:t>CATÁLOGO CON MAPS Y PROMISES</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419" sz="1500" u="none" cap="none" strike="noStrike">
                          <a:latin typeface="Helvetica Neue"/>
                          <a:ea typeface="Helvetica Neue"/>
                          <a:cs typeface="Helvetica Neue"/>
                          <a:sym typeface="Helvetica Neue"/>
                        </a:rPr>
                        <a:t>Formato: </a:t>
                      </a:r>
                      <a:r>
                        <a:rPr lang="es-419" sz="1500" u="none" cap="none" strike="noStrike">
                          <a:solidFill>
                            <a:schemeClr val="dk1"/>
                          </a:solidFill>
                          <a:latin typeface="Helvetica Neue Light"/>
                          <a:ea typeface="Helvetica Neue Light"/>
                          <a:cs typeface="Helvetica Neue Light"/>
                          <a:sym typeface="Helvetica Neue Light"/>
                        </a:rPr>
                        <a:t>link a último commit con el feature. Debe tener el nombre </a:t>
                      </a:r>
                      <a:r>
                        <a:rPr lang="es-419" sz="15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419" sz="1500" u="none" cap="none" strike="noStrike">
                          <a:solidFill>
                            <a:schemeClr val="dk1"/>
                          </a:solidFill>
                          <a:latin typeface="Helvetica Neue Light"/>
                          <a:ea typeface="Helvetica Neue Light"/>
                          <a:cs typeface="Helvetica Neue Light"/>
                          <a:sym typeface="Helvetica Neue Light"/>
                        </a:rPr>
                        <a:t>. </a:t>
                      </a:r>
                      <a:endParaRPr sz="15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419" sz="1500" u="none" cap="none" strike="noStrike">
                          <a:latin typeface="Helvetica Neue"/>
                          <a:ea typeface="Helvetica Neue"/>
                          <a:cs typeface="Helvetica Neue"/>
                          <a:sym typeface="Helvetica Neue"/>
                        </a:rPr>
                        <a:t>Sugerencia: </a:t>
                      </a:r>
                      <a:r>
                        <a:rPr lang="es-419" sz="1500" u="none" cap="none" strike="noStrike">
                          <a:latin typeface="Helvetica Neue Light"/>
                          <a:ea typeface="Helvetica Neue Light"/>
                          <a:cs typeface="Helvetica Neue Light"/>
                          <a:sym typeface="Helvetica Neue Light"/>
                        </a:rPr>
                        <a:t>incluir sugerencias</a:t>
                      </a:r>
                      <a:r>
                        <a:rPr lang="es-419" sz="1500" u="none" cap="none" strike="noStrike">
                          <a:solidFill>
                            <a:schemeClr val="dk1"/>
                          </a:solidFill>
                          <a:latin typeface="Helvetica Neue Light"/>
                          <a:ea typeface="Helvetica Neue Light"/>
                          <a:cs typeface="Helvetica Neue Light"/>
                          <a:sym typeface="Helvetica Neue Light"/>
                        </a:rPr>
                        <a:t>.</a:t>
                      </a:r>
                      <a:endParaRPr sz="15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4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419" sz="100" u="none" cap="none" strike="noStrike">
                          <a:solidFill>
                            <a:srgbClr val="4D5156"/>
                          </a:solidFill>
                        </a:rPr>
                      </a:br>
                      <a:br>
                        <a:rPr b="1" lang="es-419" sz="200" u="none" cap="none" strike="noStrike">
                          <a:solidFill>
                            <a:srgbClr val="4D5156"/>
                          </a:solidFill>
                        </a:rPr>
                      </a:br>
                      <a:r>
                        <a:rPr b="1" lang="es-419" sz="1700" u="none" cap="none" strike="noStrike">
                          <a:solidFill>
                            <a:schemeClr val="dk1"/>
                          </a:solidFill>
                        </a:rPr>
                        <a:t>&gt;&gt;</a:t>
                      </a:r>
                      <a:r>
                        <a:rPr b="1" lang="es-419" sz="1700" u="none" cap="none" strike="noStrike">
                          <a:solidFill>
                            <a:srgbClr val="4D5156"/>
                          </a:solidFill>
                        </a:rPr>
                        <a:t> </a:t>
                      </a:r>
                      <a:r>
                        <a:rPr b="1" lang="es-419" sz="1700" u="none" cap="none" strike="noStrike">
                          <a:solidFill>
                            <a:schemeClr val="dk1"/>
                          </a:solidFill>
                          <a:latin typeface="Helvetica Neue"/>
                          <a:ea typeface="Helvetica Neue"/>
                          <a:cs typeface="Helvetica Neue"/>
                          <a:sym typeface="Helvetica Neue"/>
                        </a:rPr>
                        <a:t>Ejemplo inicial:</a:t>
                      </a:r>
                      <a:r>
                        <a:rPr lang="es-419" sz="1700" u="none" cap="none" strike="noStrike">
                          <a:solidFill>
                            <a:schemeClr val="dk1"/>
                          </a:solidFill>
                          <a:latin typeface="Helvetica Neue Light"/>
                          <a:ea typeface="Helvetica Neue Light"/>
                          <a:cs typeface="Helvetica Neue Light"/>
                          <a:sym typeface="Helvetica Neue Light"/>
                        </a:rPr>
                        <a:t> </a:t>
                      </a:r>
                      <a:endParaRPr sz="17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sz="17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419" sz="1300" u="none" cap="none" strike="noStrike">
                          <a:solidFill>
                            <a:srgbClr val="434343"/>
                          </a:solidFill>
                          <a:latin typeface="Courier New"/>
                          <a:ea typeface="Courier New"/>
                          <a:cs typeface="Courier New"/>
                          <a:sym typeface="Courier New"/>
                        </a:rPr>
                        <a:t>function Item({ item }) {</a:t>
                      </a:r>
                      <a:endParaRPr sz="1300" u="none" cap="none" strike="noStrike">
                        <a:solidFill>
                          <a:srgbClr val="434343"/>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s-419" sz="1300" u="none" cap="none" strike="noStrike">
                          <a:solidFill>
                            <a:srgbClr val="434343"/>
                          </a:solidFill>
                          <a:latin typeface="Courier New"/>
                          <a:ea typeface="Courier New"/>
                          <a:cs typeface="Courier New"/>
                          <a:sym typeface="Courier New"/>
                        </a:rPr>
                        <a:t> // Desarrolla la vista de un ítem donde item es de tipo</a:t>
                      </a:r>
                      <a:endParaRPr sz="1300" u="none" cap="none" strike="noStrike">
                        <a:solidFill>
                          <a:srgbClr val="434343"/>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s-419" sz="1300" u="none" cap="none" strike="noStrike">
                          <a:solidFill>
                            <a:srgbClr val="434343"/>
                          </a:solidFill>
                          <a:latin typeface="Courier New"/>
                          <a:ea typeface="Courier New"/>
                          <a:cs typeface="Courier New"/>
                          <a:sym typeface="Courier New"/>
                        </a:rPr>
                        <a:t> // { id, title, price, pictureUrl } podes agregar más propiedades si queres!</a:t>
                      </a:r>
                      <a:endParaRPr sz="1300" u="none" cap="none" strike="noStrike">
                        <a:solidFill>
                          <a:srgbClr val="434343"/>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s-419" sz="1300" u="none" cap="none" strike="noStrike">
                          <a:solidFill>
                            <a:srgbClr val="434343"/>
                          </a:solidFill>
                          <a:latin typeface="Courier New"/>
                          <a:ea typeface="Courier New"/>
                          <a:cs typeface="Courier New"/>
                          <a:sym typeface="Courier New"/>
                        </a:rPr>
                        <a:t> }</a:t>
                      </a:r>
                      <a:endParaRPr sz="1300" u="none" cap="none" strike="noStrike">
                        <a:solidFill>
                          <a:srgbClr val="434343"/>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300" u="none" cap="none" strike="noStrike">
                        <a:solidFill>
                          <a:srgbClr val="434343"/>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s-419" sz="1300" u="none" cap="none" strike="noStrike">
                          <a:solidFill>
                            <a:srgbClr val="434343"/>
                          </a:solidFill>
                          <a:latin typeface="Courier New"/>
                          <a:ea typeface="Courier New"/>
                          <a:cs typeface="Courier New"/>
                          <a:sym typeface="Courier New"/>
                        </a:rPr>
                        <a:t>function ItemList({ items }) {</a:t>
                      </a:r>
                      <a:endParaRPr sz="1300" u="none" cap="none" strike="noStrike">
                        <a:solidFill>
                          <a:srgbClr val="434343"/>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s-419" sz="1300" u="none" cap="none" strike="noStrike">
                          <a:solidFill>
                            <a:srgbClr val="434343"/>
                          </a:solidFill>
                          <a:latin typeface="Courier New"/>
                          <a:ea typeface="Courier New"/>
                          <a:cs typeface="Courier New"/>
                          <a:sym typeface="Courier New"/>
                        </a:rPr>
                        <a:t> // Desarrolla la vista utilizando un array de items y un map</a:t>
                      </a:r>
                      <a:endParaRPr sz="1300" u="none" cap="none" strike="noStrike">
                        <a:solidFill>
                          <a:srgbClr val="434343"/>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s-419" sz="1300" u="none" cap="none" strike="noStrike">
                          <a:solidFill>
                            <a:srgbClr val="434343"/>
                          </a:solidFill>
                          <a:latin typeface="Courier New"/>
                          <a:ea typeface="Courier New"/>
                          <a:cs typeface="Courier New"/>
                          <a:sym typeface="Courier New"/>
                        </a:rPr>
                        <a:t>}</a:t>
                      </a:r>
                      <a:endParaRPr sz="1400" u="none" cap="none" strike="noStrike"/>
                    </a:p>
                    <a:p>
                      <a:pPr indent="0" lvl="0" marL="0" marR="0" rtl="0" algn="l">
                        <a:lnSpc>
                          <a:spcPct val="100000"/>
                        </a:lnSpc>
                        <a:spcBef>
                          <a:spcPts val="0"/>
                        </a:spcBef>
                        <a:spcAft>
                          <a:spcPts val="0"/>
                        </a:spcAft>
                        <a:buClr>
                          <a:schemeClr val="dk1"/>
                        </a:buClr>
                        <a:buSzPts val="1100"/>
                        <a:buFont typeface="Arial"/>
                        <a:buNone/>
                      </a:pPr>
                      <a:r>
                        <a:rPr lang="es-419" sz="1300" u="none" cap="none" strike="noStrike">
                          <a:solidFill>
                            <a:srgbClr val="434343"/>
                          </a:solidFill>
                          <a:latin typeface="Courier New"/>
                          <a:ea typeface="Courier New"/>
                          <a:cs typeface="Courier New"/>
                          <a:sym typeface="Courier New"/>
                        </a:rPr>
                        <a:t>function ItemListContainer(){</a:t>
                      </a:r>
                      <a:endParaRPr sz="1400" u="none" cap="none" strike="noStrike"/>
                    </a:p>
                    <a:p>
                      <a:pPr indent="0" lvl="0" marL="0" marR="0" rtl="0" algn="l">
                        <a:lnSpc>
                          <a:spcPct val="100000"/>
                        </a:lnSpc>
                        <a:spcBef>
                          <a:spcPts val="0"/>
                        </a:spcBef>
                        <a:spcAft>
                          <a:spcPts val="0"/>
                        </a:spcAft>
                        <a:buClr>
                          <a:schemeClr val="dk1"/>
                        </a:buClr>
                        <a:buSzPts val="1100"/>
                        <a:buFont typeface="Arial"/>
                        <a:buNone/>
                      </a:pPr>
                      <a:r>
                        <a:rPr lang="es-419" sz="1300" u="none" cap="none" strike="noStrike">
                          <a:solidFill>
                            <a:srgbClr val="434343"/>
                          </a:solidFill>
                          <a:latin typeface="Courier New"/>
                          <a:ea typeface="Courier New"/>
                          <a:cs typeface="Courier New"/>
                          <a:sym typeface="Courier New"/>
                        </a:rPr>
                        <a:t>&lt;ItemList productos={productosState}/&gt;</a:t>
                      </a:r>
                      <a:endParaRPr sz="1300" u="none" cap="none" strike="noStrike">
                        <a:solidFill>
                          <a:srgbClr val="434343"/>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s-419" sz="1300" u="none" cap="none" strike="noStrike">
                          <a:solidFill>
                            <a:srgbClr val="434343"/>
                          </a:solidFill>
                          <a:latin typeface="Courier New"/>
                          <a:ea typeface="Courier New"/>
                          <a:cs typeface="Courier New"/>
                          <a:sym typeface="Courier New"/>
                        </a:rPr>
                        <a:t>}</a:t>
                      </a:r>
                      <a:endParaRPr sz="1400" u="none" cap="none" strike="noStrike"/>
                    </a:p>
                    <a:p>
                      <a:pPr indent="0" lvl="0" marL="0" marR="0" rtl="0" algn="l">
                        <a:lnSpc>
                          <a:spcPct val="100000"/>
                        </a:lnSpc>
                        <a:spcBef>
                          <a:spcPts val="0"/>
                        </a:spcBef>
                        <a:spcAft>
                          <a:spcPts val="0"/>
                        </a:spcAft>
                        <a:buClr>
                          <a:schemeClr val="dk1"/>
                        </a:buClr>
                        <a:buSzPts val="1100"/>
                        <a:buFont typeface="Arial"/>
                        <a:buNone/>
                      </a:pPr>
                      <a:r>
                        <a:t/>
                      </a:r>
                      <a:endParaRPr b="1" sz="1600" u="none" cap="none" strike="noStrike"/>
                    </a:p>
                    <a:p>
                      <a:pPr indent="0" lvl="0" marL="0" marR="0" rtl="0" algn="l">
                        <a:lnSpc>
                          <a:spcPct val="100000"/>
                        </a:lnSpc>
                        <a:spcBef>
                          <a:spcPts val="0"/>
                        </a:spcBef>
                        <a:spcAft>
                          <a:spcPts val="0"/>
                        </a:spcAft>
                        <a:buClr>
                          <a:schemeClr val="dk1"/>
                        </a:buClr>
                        <a:buSzPts val="1100"/>
                        <a:buFont typeface="Arial"/>
                        <a:buNone/>
                      </a:pPr>
                      <a:r>
                        <a:t/>
                      </a:r>
                      <a:endParaRPr sz="15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715" name="Google Shape;715;p10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16" name="Google Shape;716;p104"/>
          <p:cNvPicPr preferRelativeResize="0"/>
          <p:nvPr/>
        </p:nvPicPr>
        <p:blipFill rotWithShape="1">
          <a:blip r:embed="rId4">
            <a:alphaModFix/>
          </a:blip>
          <a:srcRect b="0" l="0" r="0" t="0"/>
          <a:stretch/>
        </p:blipFill>
        <p:spPr>
          <a:xfrm>
            <a:off x="7173537" y="1259000"/>
            <a:ext cx="1634174" cy="6398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graphicFrame>
        <p:nvGraphicFramePr>
          <p:cNvPr id="721" name="Google Shape;721;p105"/>
          <p:cNvGraphicFramePr/>
          <p:nvPr/>
        </p:nvGraphicFramePr>
        <p:xfrm>
          <a:off x="153263" y="344100"/>
          <a:ext cx="3000000" cy="3000000"/>
        </p:xfrm>
        <a:graphic>
          <a:graphicData uri="http://schemas.openxmlformats.org/drawingml/2006/table">
            <a:tbl>
              <a:tblPr>
                <a:noFill/>
                <a:tableStyleId>{451889E2-5CA2-4D0C-985C-2C9DC7DDEBD6}</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419" sz="2400" u="none" cap="none" strike="noStrike">
                          <a:solidFill>
                            <a:schemeClr val="dk1"/>
                          </a:solidFill>
                          <a:latin typeface="Anton"/>
                          <a:ea typeface="Anton"/>
                          <a:cs typeface="Anton"/>
                          <a:sym typeface="Anton"/>
                        </a:rPr>
                        <a:t>CATÁLOGO CON MAPS Y PROMISES</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419" sz="1500" u="none" cap="none" strike="noStrike">
                          <a:latin typeface="Helvetica Neue"/>
                          <a:ea typeface="Helvetica Neue"/>
                          <a:cs typeface="Helvetica Neue"/>
                          <a:sym typeface="Helvetica Neue"/>
                        </a:rPr>
                        <a:t>Formato: </a:t>
                      </a:r>
                      <a:r>
                        <a:rPr lang="es-419" sz="1500" u="none" cap="none" strike="noStrike">
                          <a:solidFill>
                            <a:schemeClr val="dk1"/>
                          </a:solidFill>
                          <a:latin typeface="Helvetica Neue Light"/>
                          <a:ea typeface="Helvetica Neue Light"/>
                          <a:cs typeface="Helvetica Neue Light"/>
                          <a:sym typeface="Helvetica Neue Light"/>
                        </a:rPr>
                        <a:t>link a último commit con el feature. Debe tener el nombre </a:t>
                      </a:r>
                      <a:r>
                        <a:rPr lang="es-419" sz="15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419" sz="1500" u="none" cap="none" strike="noStrike">
                          <a:solidFill>
                            <a:schemeClr val="dk1"/>
                          </a:solidFill>
                          <a:latin typeface="Helvetica Neue Light"/>
                          <a:ea typeface="Helvetica Neue Light"/>
                          <a:cs typeface="Helvetica Neue Light"/>
                          <a:sym typeface="Helvetica Neue Light"/>
                        </a:rPr>
                        <a:t>. </a:t>
                      </a:r>
                      <a:endParaRPr sz="15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419" sz="1500" u="none" cap="none" strike="noStrike">
                          <a:latin typeface="Helvetica Neue"/>
                          <a:ea typeface="Helvetica Neue"/>
                          <a:cs typeface="Helvetica Neue"/>
                          <a:sym typeface="Helvetica Neue"/>
                        </a:rPr>
                        <a:t>Sugerencia: </a:t>
                      </a:r>
                      <a:r>
                        <a:rPr lang="es-419" sz="1500" u="none" cap="none" strike="noStrike">
                          <a:latin typeface="Helvetica Neue Light"/>
                          <a:ea typeface="Helvetica Neue Light"/>
                          <a:cs typeface="Helvetica Neue Light"/>
                          <a:sym typeface="Helvetica Neue Light"/>
                        </a:rPr>
                        <a:t>incluir sugerencias</a:t>
                      </a:r>
                      <a:r>
                        <a:rPr lang="es-419" sz="1500" u="none" cap="none" strike="noStrike">
                          <a:solidFill>
                            <a:schemeClr val="dk1"/>
                          </a:solidFill>
                          <a:latin typeface="Helvetica Neue Light"/>
                          <a:ea typeface="Helvetica Neue Light"/>
                          <a:cs typeface="Helvetica Neue Light"/>
                          <a:sym typeface="Helvetica Neue Light"/>
                        </a:rPr>
                        <a:t>.</a:t>
                      </a:r>
                      <a:endParaRPr sz="15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4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419" sz="100" u="none" cap="none" strike="noStrike">
                          <a:solidFill>
                            <a:srgbClr val="4D5156"/>
                          </a:solidFill>
                        </a:rPr>
                      </a:br>
                      <a:br>
                        <a:rPr b="1" lang="es-419" sz="200" u="none" cap="none" strike="noStrike">
                          <a:solidFill>
                            <a:srgbClr val="4D5156"/>
                          </a:solidFill>
                        </a:rPr>
                      </a:br>
                      <a:r>
                        <a:rPr b="1" lang="es-419" sz="1700" u="none" cap="none" strike="noStrike">
                          <a:solidFill>
                            <a:schemeClr val="dk1"/>
                          </a:solidFill>
                        </a:rPr>
                        <a:t>&gt;&gt;</a:t>
                      </a:r>
                      <a:r>
                        <a:rPr b="1" lang="es-419" sz="1700" u="none" cap="none" strike="noStrike">
                          <a:solidFill>
                            <a:srgbClr val="4D5156"/>
                          </a:solidFill>
                        </a:rPr>
                        <a:t> </a:t>
                      </a:r>
                      <a:r>
                        <a:rPr b="1" lang="es-419" sz="1700" u="none" cap="none" strike="noStrike">
                          <a:solidFill>
                            <a:schemeClr val="dk1"/>
                          </a:solidFill>
                          <a:latin typeface="Helvetica Neue"/>
                          <a:ea typeface="Helvetica Neue"/>
                          <a:cs typeface="Helvetica Neue"/>
                          <a:sym typeface="Helvetica Neue"/>
                        </a:rPr>
                        <a:t>Ejemplo Gráfico:</a:t>
                      </a:r>
                      <a:r>
                        <a:rPr lang="es-419" sz="1700" u="none" cap="none" strike="noStrike">
                          <a:solidFill>
                            <a:schemeClr val="dk1"/>
                          </a:solidFill>
                          <a:latin typeface="Helvetica Neue Light"/>
                          <a:ea typeface="Helvetica Neue Light"/>
                          <a:cs typeface="Helvetica Neue Light"/>
                          <a:sym typeface="Helvetica Neue Light"/>
                        </a:rPr>
                        <a:t> </a:t>
                      </a:r>
                      <a:endParaRPr sz="17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sz="17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sz="15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722" name="Google Shape;722;p10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23" name="Google Shape;723;p105"/>
          <p:cNvPicPr preferRelativeResize="0"/>
          <p:nvPr/>
        </p:nvPicPr>
        <p:blipFill rotWithShape="1">
          <a:blip r:embed="rId4">
            <a:alphaModFix/>
          </a:blip>
          <a:srcRect b="0" l="0" r="0" t="0"/>
          <a:stretch/>
        </p:blipFill>
        <p:spPr>
          <a:xfrm>
            <a:off x="7173537" y="1259000"/>
            <a:ext cx="1634174" cy="639850"/>
          </a:xfrm>
          <a:prstGeom prst="rect">
            <a:avLst/>
          </a:prstGeom>
          <a:noFill/>
          <a:ln>
            <a:noFill/>
          </a:ln>
        </p:spPr>
      </p:pic>
      <p:pic>
        <p:nvPicPr>
          <p:cNvPr id="724" name="Google Shape;724;p105"/>
          <p:cNvPicPr preferRelativeResize="0"/>
          <p:nvPr/>
        </p:nvPicPr>
        <p:blipFill rotWithShape="1">
          <a:blip r:embed="rId5">
            <a:alphaModFix/>
          </a:blip>
          <a:srcRect b="0" l="0" r="0" t="0"/>
          <a:stretch/>
        </p:blipFill>
        <p:spPr>
          <a:xfrm>
            <a:off x="315722" y="2753936"/>
            <a:ext cx="4641732" cy="1430132"/>
          </a:xfrm>
          <a:prstGeom prst="rect">
            <a:avLst/>
          </a:prstGeom>
          <a:noFill/>
          <a:ln>
            <a:noFill/>
          </a:ln>
        </p:spPr>
      </p:pic>
      <p:pic>
        <p:nvPicPr>
          <p:cNvPr id="725" name="Google Shape;725;p105"/>
          <p:cNvPicPr preferRelativeResize="0"/>
          <p:nvPr/>
        </p:nvPicPr>
        <p:blipFill rotWithShape="1">
          <a:blip r:embed="rId6">
            <a:alphaModFix/>
          </a:blip>
          <a:srcRect b="0" l="0" r="0" t="0"/>
          <a:stretch/>
        </p:blipFill>
        <p:spPr>
          <a:xfrm>
            <a:off x="7083288" y="2936895"/>
            <a:ext cx="1139685" cy="1247173"/>
          </a:xfrm>
          <a:prstGeom prst="rect">
            <a:avLst/>
          </a:prstGeom>
          <a:noFill/>
          <a:ln>
            <a:noFill/>
          </a:ln>
        </p:spPr>
      </p:pic>
      <p:sp>
        <p:nvSpPr>
          <p:cNvPr id="726" name="Google Shape;726;p105"/>
          <p:cNvSpPr txBox="1"/>
          <p:nvPr/>
        </p:nvSpPr>
        <p:spPr>
          <a:xfrm>
            <a:off x="2001079" y="2517913"/>
            <a:ext cx="10807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Arial"/>
                <a:ea typeface="Arial"/>
                <a:cs typeface="Arial"/>
                <a:sym typeface="Arial"/>
              </a:rPr>
              <a:t>ItemList.jsx</a:t>
            </a:r>
            <a:endParaRPr b="0" i="0" sz="1400" u="none" cap="none" strike="noStrike">
              <a:solidFill>
                <a:srgbClr val="000000"/>
              </a:solidFill>
              <a:latin typeface="Arial"/>
              <a:ea typeface="Arial"/>
              <a:cs typeface="Arial"/>
              <a:sym typeface="Arial"/>
            </a:endParaRPr>
          </a:p>
        </p:txBody>
      </p:sp>
      <p:sp>
        <p:nvSpPr>
          <p:cNvPr id="727" name="Google Shape;727;p105"/>
          <p:cNvSpPr txBox="1"/>
          <p:nvPr/>
        </p:nvSpPr>
        <p:spPr>
          <a:xfrm>
            <a:off x="7252218" y="2600047"/>
            <a:ext cx="80182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Arial"/>
                <a:ea typeface="Arial"/>
                <a:cs typeface="Arial"/>
                <a:sym typeface="Arial"/>
              </a:rPr>
              <a:t>Item.jsx</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1" name="Shape 731"/>
        <p:cNvGrpSpPr/>
        <p:nvPr/>
      </p:nvGrpSpPr>
      <p:grpSpPr>
        <a:xfrm>
          <a:off x="0" y="0"/>
          <a:ext cx="0" cy="0"/>
          <a:chOff x="0" y="0"/>
          <a:chExt cx="0" cy="0"/>
        </a:xfrm>
      </p:grpSpPr>
      <p:sp>
        <p:nvSpPr>
          <p:cNvPr id="732" name="Google Shape;732;p106"/>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419"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733" name="Google Shape;733;p106"/>
          <p:cNvSpPr txBox="1"/>
          <p:nvPr/>
        </p:nvSpPr>
        <p:spPr>
          <a:xfrm>
            <a:off x="2180400" y="2623175"/>
            <a:ext cx="5231100" cy="1416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419"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419" sz="2200" u="none" cap="none" strike="noStrike">
                <a:solidFill>
                  <a:srgbClr val="E0FF00"/>
                </a:solidFill>
                <a:latin typeface="Helvetica Neue Light"/>
                <a:ea typeface="Helvetica Neue Light"/>
                <a:cs typeface="Helvetica Neue Light"/>
                <a:sym typeface="Helvetica Neue Light"/>
              </a:rPr>
              <a:t>Propiedades, Estados y Eventos</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419" sz="2200" u="none" cap="none" strike="noStrike">
                <a:solidFill>
                  <a:srgbClr val="E0FF00"/>
                </a:solidFill>
                <a:latin typeface="Helvetica Neue Light"/>
                <a:ea typeface="Helvetica Neue Light"/>
                <a:cs typeface="Helvetica Neue Light"/>
                <a:sym typeface="Helvetica Neue Light"/>
              </a:rPr>
              <a:t>Ciclo de vida</a:t>
            </a:r>
            <a:endParaRPr b="0" i="0" sz="1400" u="none" cap="none" strike="noStrike">
              <a:solidFill>
                <a:srgbClr val="000000"/>
              </a:solidFill>
              <a:latin typeface="Arial"/>
              <a:ea typeface="Arial"/>
              <a:cs typeface="Arial"/>
              <a:sym typeface="Arial"/>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419" sz="2200" u="none" cap="none" strike="noStrike">
                <a:solidFill>
                  <a:srgbClr val="E0FF00"/>
                </a:solidFill>
                <a:latin typeface="Helvetica Neue Light"/>
                <a:ea typeface="Helvetica Neue Light"/>
                <a:cs typeface="Helvetica Neue Light"/>
                <a:sym typeface="Helvetica Neue Light"/>
              </a:rPr>
              <a:t>Promesas y asincronia</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419" sz="2200" u="none" cap="none" strike="noStrike">
                <a:solidFill>
                  <a:srgbClr val="E0FF00"/>
                </a:solidFill>
                <a:latin typeface="Helvetica Neue Light"/>
                <a:ea typeface="Helvetica Neue Light"/>
                <a:cs typeface="Helvetica Neue Light"/>
                <a:sym typeface="Helvetica Neue Light"/>
              </a:rPr>
              <a:t>MAP</a:t>
            </a:r>
            <a:endParaRPr b="0" i="0" sz="2200" u="none" cap="none" strike="noStrike">
              <a:solidFill>
                <a:srgbClr val="E0FF00"/>
              </a:solidFill>
              <a:latin typeface="Helvetica Neue Light"/>
              <a:ea typeface="Helvetica Neue Light"/>
              <a:cs typeface="Helvetica Neue Light"/>
              <a:sym typeface="Helvetica Neue Light"/>
            </a:endParaRPr>
          </a:p>
          <a:p>
            <a:pPr indent="0" lvl="0" marL="45720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7" name="Shape 737"/>
        <p:cNvGrpSpPr/>
        <p:nvPr/>
      </p:nvGrpSpPr>
      <p:grpSpPr>
        <a:xfrm>
          <a:off x="0" y="0"/>
          <a:ext cx="0" cy="0"/>
          <a:chOff x="0" y="0"/>
          <a:chExt cx="0" cy="0"/>
        </a:xfrm>
      </p:grpSpPr>
      <p:sp>
        <p:nvSpPr>
          <p:cNvPr id="738" name="Google Shape;738;p107"/>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739" name="Google Shape;739;p107"/>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